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7"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Helvetica Neue Light" panose="020B0604020202020204" charset="0"/>
      <p:regular r:id="rId13"/>
      <p:bold r:id="rId14"/>
      <p:italic r:id="rId15"/>
      <p:boldItalic r:id="rId16"/>
    </p:embeddedFont>
    <p:embeddedFont>
      <p:font typeface="Open Sans" panose="020B0606030504020204" pitchFamily="34" charset="0"/>
      <p:regular r:id="rId17"/>
      <p:bold r:id="rId18"/>
      <p:italic r:id="rId19"/>
      <p:boldItalic r:id="rId20"/>
    </p:embeddedFont>
    <p:embeddedFont>
      <p:font typeface="Open Sans Light" panose="020B0306030504020204" pitchFamily="34" charset="0"/>
      <p:regular r:id="rId21"/>
      <p:bold r:id="rId22"/>
      <p:italic r:id="rId23"/>
      <p:boldItalic r:id="rId24"/>
    </p:embeddedFont>
    <p:embeddedFont>
      <p:font typeface="Roboto" panose="02000000000000000000" pitchFamily="2" charset="0"/>
      <p:regular r:id="rId25"/>
      <p:bold r:id="rId26"/>
      <p:italic r:id="rId27"/>
      <p:boldItalic r:id="rId28"/>
    </p:embeddedFont>
    <p:embeddedFont>
      <p:font typeface="Times" panose="02020603050405020304" pitchFamily="18"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52F549-47A9-48B2-A3AC-5DC83949C60D}">
  <a:tblStyle styleId="{D852F549-47A9-48B2-A3AC-5DC83949C60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00" d="100"/>
          <a:sy n="200" d="100"/>
        </p:scale>
        <p:origin x="144" y="1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gif>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6559c6e577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6559c6e577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162cd28ee0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162cd28ee0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30200" algn="l" rtl="0">
              <a:spcBef>
                <a:spcPts val="600"/>
              </a:spcBef>
              <a:spcAft>
                <a:spcPts val="0"/>
              </a:spcAft>
              <a:buClr>
                <a:schemeClr val="dk1"/>
              </a:buClr>
              <a:buSzPts val="1600"/>
              <a:buChar char="●"/>
            </a:pPr>
            <a:r>
              <a:rPr lang="en" sz="1600">
                <a:solidFill>
                  <a:schemeClr val="dk1"/>
                </a:solidFill>
                <a:latin typeface="Open Sans"/>
                <a:ea typeface="Open Sans"/>
                <a:cs typeface="Open Sans"/>
                <a:sym typeface="Open Sans"/>
              </a:rPr>
              <a:t>Each joint in the human body has a number of kinematic degrees of freedom, and each action can be performed in different ways using different combinations of muscles to achieve the same joint torque needed for this movement.</a:t>
            </a:r>
            <a:endParaRPr sz="1600">
              <a:solidFill>
                <a:schemeClr val="dk1"/>
              </a:solidFill>
              <a:latin typeface="Open Sans"/>
              <a:ea typeface="Open Sans"/>
              <a:cs typeface="Open Sans"/>
              <a:sym typeface="Open Sans"/>
            </a:endParaRPr>
          </a:p>
          <a:p>
            <a:pPr marL="457200" lvl="0" indent="-330200" algn="l" rtl="0">
              <a:spcBef>
                <a:spcPts val="0"/>
              </a:spcBef>
              <a:spcAft>
                <a:spcPts val="0"/>
              </a:spcAft>
              <a:buClr>
                <a:schemeClr val="dk1"/>
              </a:buClr>
              <a:buSzPts val="1600"/>
              <a:buFont typeface="Open Sans"/>
              <a:buChar char="●"/>
            </a:pPr>
            <a:r>
              <a:rPr lang="en" sz="1600">
                <a:solidFill>
                  <a:schemeClr val="dk1"/>
                </a:solidFill>
                <a:latin typeface="Open Sans"/>
                <a:ea typeface="Open Sans"/>
                <a:cs typeface="Open Sans"/>
                <a:sym typeface="Open Sans"/>
              </a:rPr>
              <a:t>Experimental studies have found significant similarity in these muscle activation patterns for different individuals.</a:t>
            </a:r>
            <a:endParaRPr sz="1600">
              <a:solidFill>
                <a:schemeClr val="dk1"/>
              </a:solidFill>
              <a:latin typeface="Open Sans"/>
              <a:ea typeface="Open Sans"/>
              <a:cs typeface="Open Sans"/>
              <a:sym typeface="Open Sans"/>
            </a:endParaRPr>
          </a:p>
          <a:p>
            <a:pPr marL="457200" lvl="0" indent="-330200" algn="l" rtl="0">
              <a:spcBef>
                <a:spcPts val="0"/>
              </a:spcBef>
              <a:spcAft>
                <a:spcPts val="0"/>
              </a:spcAft>
              <a:buClr>
                <a:schemeClr val="dk1"/>
              </a:buClr>
              <a:buSzPts val="1600"/>
              <a:buFont typeface="Open Sans"/>
              <a:buChar char="●"/>
            </a:pPr>
            <a:r>
              <a:rPr lang="en" sz="1600">
                <a:solidFill>
                  <a:schemeClr val="dk1"/>
                </a:solidFill>
                <a:latin typeface="Open Sans"/>
                <a:ea typeface="Open Sans"/>
                <a:cs typeface="Open Sans"/>
                <a:sym typeface="Open Sans"/>
              </a:rPr>
              <a:t>Modelled simulations can be applied to predict changes of kinematics and muscle response to interventions or environmental changes. They can support decisions in orthopaedic surgery.</a:t>
            </a:r>
            <a:endParaRPr sz="1600">
              <a:solidFill>
                <a:schemeClr val="dk1"/>
              </a:solidFill>
              <a:latin typeface="Open Sans"/>
              <a:ea typeface="Open Sans"/>
              <a:cs typeface="Open Sans"/>
              <a:sym typeface="Open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16559c6e57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16559c6e5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62cd28ee04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62cd28ee0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model is a 2-D system of the leg as shown. It consists of 3 rigid segments (thigh, shank, and foot) and has 3 joints (hip, knee, and ankle) each with one degree of freedom. The leg is actuated by 6 muscles as shown. Some are monoarticular (glutes, iliopsoas, tib ant and gastroc) and the last two are biarticular, so they can affect two joints.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63e1127cb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63e1127cb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62cd28ee04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62cd28ee0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652defed9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652defed9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6559c6e577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6559c6e577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62cd28ee04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62cd28ee0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16"/>
        <p:cNvGrpSpPr/>
        <p:nvPr/>
      </p:nvGrpSpPr>
      <p:grpSpPr>
        <a:xfrm>
          <a:off x="0" y="0"/>
          <a:ext cx="0" cy="0"/>
          <a:chOff x="0" y="0"/>
          <a:chExt cx="0" cy="0"/>
        </a:xfrm>
      </p:grpSpPr>
      <p:sp>
        <p:nvSpPr>
          <p:cNvPr id="17" name="Google Shape;17;p2"/>
          <p:cNvSpPr/>
          <p:nvPr/>
        </p:nvSpPr>
        <p:spPr>
          <a:xfrm>
            <a:off x="0" y="0"/>
            <a:ext cx="9144000" cy="5143500"/>
          </a:xfrm>
          <a:prstGeom prst="rect">
            <a:avLst/>
          </a:prstGeom>
          <a:solidFill>
            <a:srgbClr val="BB002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b="0" i="0" u="none" strike="noStrike" cap="none">
              <a:solidFill>
                <a:schemeClr val="dk1"/>
              </a:solidFill>
              <a:latin typeface="Open Sans"/>
              <a:ea typeface="Open Sans"/>
              <a:cs typeface="Open Sans"/>
              <a:sym typeface="Open Sans"/>
            </a:endParaRPr>
          </a:p>
        </p:txBody>
      </p:sp>
      <p:pic>
        <p:nvPicPr>
          <p:cNvPr id="18" name="Google Shape;18;p2"/>
          <p:cNvPicPr preferRelativeResize="0"/>
          <p:nvPr/>
        </p:nvPicPr>
        <p:blipFill rotWithShape="1">
          <a:blip r:embed="rId2">
            <a:alphaModFix/>
          </a:blip>
          <a:srcRect/>
          <a:stretch/>
        </p:blipFill>
        <p:spPr>
          <a:xfrm>
            <a:off x="2209800" y="895350"/>
            <a:ext cx="3429001" cy="306388"/>
          </a:xfrm>
          <a:prstGeom prst="rect">
            <a:avLst/>
          </a:prstGeom>
          <a:noFill/>
          <a:ln>
            <a:noFill/>
          </a:ln>
        </p:spPr>
      </p:pic>
      <p:pic>
        <p:nvPicPr>
          <p:cNvPr id="19" name="Google Shape;19;p2" descr="_Plaid-Digital_FINAL-NEW.png"/>
          <p:cNvPicPr preferRelativeResize="0"/>
          <p:nvPr/>
        </p:nvPicPr>
        <p:blipFill rotWithShape="1">
          <a:blip r:embed="rId3">
            <a:alphaModFix/>
          </a:blip>
          <a:srcRect l="84737" t="23988" r="4770" b="1989"/>
          <a:stretch/>
        </p:blipFill>
        <p:spPr>
          <a:xfrm>
            <a:off x="457200" y="0"/>
            <a:ext cx="790573" cy="5143501"/>
          </a:xfrm>
          <a:prstGeom prst="rect">
            <a:avLst/>
          </a:prstGeom>
          <a:noFill/>
          <a:ln>
            <a:noFill/>
          </a:ln>
        </p:spPr>
      </p:pic>
      <p:sp>
        <p:nvSpPr>
          <p:cNvPr id="20" name="Google Shape;20;p2"/>
          <p:cNvSpPr/>
          <p:nvPr/>
        </p:nvSpPr>
        <p:spPr>
          <a:xfrm>
            <a:off x="0" y="0"/>
            <a:ext cx="9144000" cy="5143500"/>
          </a:xfrm>
          <a:prstGeom prst="rect">
            <a:avLst/>
          </a:prstGeom>
          <a:solidFill>
            <a:srgbClr val="BB0027"/>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b="0" i="0" u="none" strike="noStrike" cap="none">
              <a:solidFill>
                <a:schemeClr val="dk1"/>
              </a:solidFill>
              <a:latin typeface="Open Sans"/>
              <a:ea typeface="Open Sans"/>
              <a:cs typeface="Open Sans"/>
              <a:sym typeface="Open Sans"/>
            </a:endParaRPr>
          </a:p>
        </p:txBody>
      </p:sp>
      <p:pic>
        <p:nvPicPr>
          <p:cNvPr id="21" name="Google Shape;21;p2"/>
          <p:cNvPicPr preferRelativeResize="0"/>
          <p:nvPr/>
        </p:nvPicPr>
        <p:blipFill rotWithShape="1">
          <a:blip r:embed="rId2">
            <a:alphaModFix/>
          </a:blip>
          <a:srcRect/>
          <a:stretch/>
        </p:blipFill>
        <p:spPr>
          <a:xfrm>
            <a:off x="2209800" y="895350"/>
            <a:ext cx="3429001" cy="306388"/>
          </a:xfrm>
          <a:prstGeom prst="rect">
            <a:avLst/>
          </a:prstGeom>
          <a:noFill/>
          <a:ln>
            <a:noFill/>
          </a:ln>
        </p:spPr>
      </p:pic>
      <p:pic>
        <p:nvPicPr>
          <p:cNvPr id="22" name="Google Shape;22;p2" descr="_Plaid-Digital_FINAL-NEW.png"/>
          <p:cNvPicPr preferRelativeResize="0"/>
          <p:nvPr/>
        </p:nvPicPr>
        <p:blipFill rotWithShape="1">
          <a:blip r:embed="rId3">
            <a:alphaModFix/>
          </a:blip>
          <a:srcRect l="84737" t="23988" r="4770" b="1989"/>
          <a:stretch/>
        </p:blipFill>
        <p:spPr>
          <a:xfrm>
            <a:off x="457200" y="0"/>
            <a:ext cx="790573" cy="51435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 Column">
  <p:cSld name="1 Column">
    <p:spTree>
      <p:nvGrpSpPr>
        <p:cNvPr id="1" name="Shape 26"/>
        <p:cNvGrpSpPr/>
        <p:nvPr/>
      </p:nvGrpSpPr>
      <p:grpSpPr>
        <a:xfrm>
          <a:off x="0" y="0"/>
          <a:ext cx="0" cy="0"/>
          <a:chOff x="0" y="0"/>
          <a:chExt cx="0" cy="0"/>
        </a:xfrm>
      </p:grpSpPr>
      <p:sp>
        <p:nvSpPr>
          <p:cNvPr id="27" name="Google Shape;27;p5"/>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
          <p:cNvSpPr txBox="1">
            <a:spLocks noGrp="1"/>
          </p:cNvSpPr>
          <p:nvPr>
            <p:ph type="body" idx="1"/>
          </p:nvPr>
        </p:nvSpPr>
        <p:spPr>
          <a:xfrm>
            <a:off x="457200" y="1200150"/>
            <a:ext cx="8229600" cy="3429000"/>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SzPts val="1400"/>
              <a:buNone/>
              <a:defRPr/>
            </a:lvl1pPr>
            <a:lvl2pPr marL="914400" lvl="1" indent="-354330" algn="l">
              <a:spcBef>
                <a:spcPts val="600"/>
              </a:spcBef>
              <a:spcAft>
                <a:spcPts val="0"/>
              </a:spcAft>
              <a:buClr>
                <a:schemeClr val="dk1"/>
              </a:buClr>
              <a:buSzPts val="1980"/>
              <a:buChar char="•"/>
              <a:defRPr/>
            </a:lvl2pPr>
            <a:lvl3pPr marL="1371600" lvl="2" indent="-354330" algn="l">
              <a:spcBef>
                <a:spcPts val="600"/>
              </a:spcBef>
              <a:spcAft>
                <a:spcPts val="0"/>
              </a:spcAft>
              <a:buClr>
                <a:schemeClr val="dk1"/>
              </a:buClr>
              <a:buSzPts val="1980"/>
              <a:buChar char="–"/>
              <a:defRPr/>
            </a:lvl3pPr>
            <a:lvl4pPr marL="1828800" lvl="3" indent="-354330" algn="l">
              <a:spcBef>
                <a:spcPts val="600"/>
              </a:spcBef>
              <a:spcAft>
                <a:spcPts val="0"/>
              </a:spcAft>
              <a:buClr>
                <a:schemeClr val="dk1"/>
              </a:buClr>
              <a:buSzPts val="1980"/>
              <a:buChar char="•"/>
              <a:defRPr/>
            </a:lvl4pPr>
            <a:lvl5pPr marL="2286000" lvl="4" indent="-354329" algn="l">
              <a:spcBef>
                <a:spcPts val="600"/>
              </a:spcBef>
              <a:spcAft>
                <a:spcPts val="0"/>
              </a:spcAft>
              <a:buClr>
                <a:schemeClr val="dk1"/>
              </a:buClr>
              <a:buSzPts val="198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 Column">
  <p:cSld name="2 Column">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457200" y="1200150"/>
            <a:ext cx="3962400" cy="3429000"/>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SzPts val="1400"/>
              <a:buNone/>
              <a:defRPr/>
            </a:lvl1pPr>
            <a:lvl2pPr marL="914400" lvl="1" indent="-354330" algn="l">
              <a:spcBef>
                <a:spcPts val="600"/>
              </a:spcBef>
              <a:spcAft>
                <a:spcPts val="0"/>
              </a:spcAft>
              <a:buClr>
                <a:schemeClr val="dk1"/>
              </a:buClr>
              <a:buSzPts val="1980"/>
              <a:buChar char="•"/>
              <a:defRPr/>
            </a:lvl2pPr>
            <a:lvl3pPr marL="1371600" lvl="2" indent="-354330" algn="l">
              <a:spcBef>
                <a:spcPts val="600"/>
              </a:spcBef>
              <a:spcAft>
                <a:spcPts val="0"/>
              </a:spcAft>
              <a:buClr>
                <a:schemeClr val="dk1"/>
              </a:buClr>
              <a:buSzPts val="1980"/>
              <a:buChar char="–"/>
              <a:defRPr/>
            </a:lvl3pPr>
            <a:lvl4pPr marL="1828800" lvl="3" indent="-354330" algn="l">
              <a:spcBef>
                <a:spcPts val="600"/>
              </a:spcBef>
              <a:spcAft>
                <a:spcPts val="0"/>
              </a:spcAft>
              <a:buClr>
                <a:schemeClr val="dk1"/>
              </a:buClr>
              <a:buSzPts val="1980"/>
              <a:buChar char="•"/>
              <a:defRPr/>
            </a:lvl4pPr>
            <a:lvl5pPr marL="2286000" lvl="4" indent="-354329" algn="l">
              <a:spcBef>
                <a:spcPts val="600"/>
              </a:spcBef>
              <a:spcAft>
                <a:spcPts val="0"/>
              </a:spcAft>
              <a:buClr>
                <a:schemeClr val="dk1"/>
              </a:buClr>
              <a:buSzPts val="198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4727448" y="1212300"/>
            <a:ext cx="3959400" cy="3429000"/>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SzPts val="1400"/>
              <a:buNone/>
              <a:defRPr/>
            </a:lvl1pPr>
            <a:lvl2pPr marL="914400" lvl="1" indent="-354330" algn="l">
              <a:spcBef>
                <a:spcPts val="600"/>
              </a:spcBef>
              <a:spcAft>
                <a:spcPts val="0"/>
              </a:spcAft>
              <a:buClr>
                <a:schemeClr val="dk1"/>
              </a:buClr>
              <a:buSzPts val="1980"/>
              <a:buChar char="•"/>
              <a:defRPr/>
            </a:lvl2pPr>
            <a:lvl3pPr marL="1371600" lvl="2" indent="-354330" algn="l">
              <a:spcBef>
                <a:spcPts val="600"/>
              </a:spcBef>
              <a:spcAft>
                <a:spcPts val="0"/>
              </a:spcAft>
              <a:buClr>
                <a:schemeClr val="dk1"/>
              </a:buClr>
              <a:buSzPts val="1980"/>
              <a:buChar char="–"/>
              <a:defRPr/>
            </a:lvl3pPr>
            <a:lvl4pPr marL="1828800" lvl="3" indent="-354330" algn="l">
              <a:spcBef>
                <a:spcPts val="600"/>
              </a:spcBef>
              <a:spcAft>
                <a:spcPts val="0"/>
              </a:spcAft>
              <a:buClr>
                <a:schemeClr val="dk1"/>
              </a:buClr>
              <a:buSzPts val="1980"/>
              <a:buChar char="•"/>
              <a:defRPr/>
            </a:lvl4pPr>
            <a:lvl5pPr marL="2286000" lvl="4" indent="-354329" algn="l">
              <a:spcBef>
                <a:spcPts val="600"/>
              </a:spcBef>
              <a:spcAft>
                <a:spcPts val="0"/>
              </a:spcAft>
              <a:buClr>
                <a:schemeClr val="dk1"/>
              </a:buClr>
              <a:buSzPts val="198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7"/>
          <p:cNvSpPr txBox="1">
            <a:spLocks noGrp="1"/>
          </p:cNvSpPr>
          <p:nvPr>
            <p:ph type="body" idx="1"/>
          </p:nvPr>
        </p:nvSpPr>
        <p:spPr>
          <a:xfrm>
            <a:off x="457200" y="1200150"/>
            <a:ext cx="2590800" cy="3429000"/>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SzPts val="1400"/>
              <a:buNone/>
              <a:defRPr/>
            </a:lvl1pPr>
            <a:lvl2pPr marL="914400" lvl="1" indent="-354330" algn="l">
              <a:spcBef>
                <a:spcPts val="600"/>
              </a:spcBef>
              <a:spcAft>
                <a:spcPts val="0"/>
              </a:spcAft>
              <a:buClr>
                <a:schemeClr val="dk1"/>
              </a:buClr>
              <a:buSzPts val="1980"/>
              <a:buChar char="•"/>
              <a:defRPr/>
            </a:lvl2pPr>
            <a:lvl3pPr marL="1371600" lvl="2" indent="-354330" algn="l">
              <a:spcBef>
                <a:spcPts val="600"/>
              </a:spcBef>
              <a:spcAft>
                <a:spcPts val="0"/>
              </a:spcAft>
              <a:buClr>
                <a:schemeClr val="dk1"/>
              </a:buClr>
              <a:buSzPts val="1980"/>
              <a:buChar char="–"/>
              <a:defRPr/>
            </a:lvl3pPr>
            <a:lvl4pPr marL="1828800" lvl="3" indent="-354330" algn="l">
              <a:spcBef>
                <a:spcPts val="600"/>
              </a:spcBef>
              <a:spcAft>
                <a:spcPts val="0"/>
              </a:spcAft>
              <a:buClr>
                <a:schemeClr val="dk1"/>
              </a:buClr>
              <a:buSzPts val="1980"/>
              <a:buChar char="•"/>
              <a:defRPr/>
            </a:lvl4pPr>
            <a:lvl5pPr marL="2286000" lvl="4" indent="-354329" algn="l">
              <a:spcBef>
                <a:spcPts val="600"/>
              </a:spcBef>
              <a:spcAft>
                <a:spcPts val="0"/>
              </a:spcAft>
              <a:buClr>
                <a:schemeClr val="dk1"/>
              </a:buClr>
              <a:buSzPts val="198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6" name="Google Shape;36;p7"/>
          <p:cNvSpPr txBox="1">
            <a:spLocks noGrp="1"/>
          </p:cNvSpPr>
          <p:nvPr>
            <p:ph type="body" idx="2"/>
          </p:nvPr>
        </p:nvSpPr>
        <p:spPr>
          <a:xfrm>
            <a:off x="3276600" y="1200150"/>
            <a:ext cx="2590800" cy="3429000"/>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SzPts val="1400"/>
              <a:buNone/>
              <a:defRPr/>
            </a:lvl1pPr>
            <a:lvl2pPr marL="914400" lvl="1" indent="-354330" algn="l">
              <a:spcBef>
                <a:spcPts val="600"/>
              </a:spcBef>
              <a:spcAft>
                <a:spcPts val="0"/>
              </a:spcAft>
              <a:buClr>
                <a:schemeClr val="dk1"/>
              </a:buClr>
              <a:buSzPts val="1980"/>
              <a:buChar char="•"/>
              <a:defRPr/>
            </a:lvl2pPr>
            <a:lvl3pPr marL="1371600" lvl="2" indent="-354330" algn="l">
              <a:spcBef>
                <a:spcPts val="600"/>
              </a:spcBef>
              <a:spcAft>
                <a:spcPts val="0"/>
              </a:spcAft>
              <a:buClr>
                <a:schemeClr val="dk1"/>
              </a:buClr>
              <a:buSzPts val="1980"/>
              <a:buChar char="–"/>
              <a:defRPr/>
            </a:lvl3pPr>
            <a:lvl4pPr marL="1828800" lvl="3" indent="-354330" algn="l">
              <a:spcBef>
                <a:spcPts val="600"/>
              </a:spcBef>
              <a:spcAft>
                <a:spcPts val="0"/>
              </a:spcAft>
              <a:buClr>
                <a:schemeClr val="dk1"/>
              </a:buClr>
              <a:buSzPts val="1980"/>
              <a:buChar char="•"/>
              <a:defRPr/>
            </a:lvl4pPr>
            <a:lvl5pPr marL="2286000" lvl="4" indent="-354329" algn="l">
              <a:spcBef>
                <a:spcPts val="600"/>
              </a:spcBef>
              <a:spcAft>
                <a:spcPts val="0"/>
              </a:spcAft>
              <a:buClr>
                <a:schemeClr val="dk1"/>
              </a:buClr>
              <a:buSzPts val="198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7" name="Google Shape;37;p7"/>
          <p:cNvSpPr txBox="1">
            <a:spLocks noGrp="1"/>
          </p:cNvSpPr>
          <p:nvPr>
            <p:ph type="body" idx="3"/>
          </p:nvPr>
        </p:nvSpPr>
        <p:spPr>
          <a:xfrm>
            <a:off x="6096000" y="1200150"/>
            <a:ext cx="2590800" cy="3429000"/>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SzPts val="1400"/>
              <a:buNone/>
              <a:defRPr/>
            </a:lvl1pPr>
            <a:lvl2pPr marL="914400" lvl="1" indent="-354330" algn="l">
              <a:spcBef>
                <a:spcPts val="600"/>
              </a:spcBef>
              <a:spcAft>
                <a:spcPts val="0"/>
              </a:spcAft>
              <a:buClr>
                <a:schemeClr val="dk1"/>
              </a:buClr>
              <a:buSzPts val="1980"/>
              <a:buChar char="•"/>
              <a:defRPr/>
            </a:lvl2pPr>
            <a:lvl3pPr marL="1371600" lvl="2" indent="-354330" algn="l">
              <a:spcBef>
                <a:spcPts val="600"/>
              </a:spcBef>
              <a:spcAft>
                <a:spcPts val="0"/>
              </a:spcAft>
              <a:buClr>
                <a:schemeClr val="dk1"/>
              </a:buClr>
              <a:buSzPts val="1980"/>
              <a:buChar char="–"/>
              <a:defRPr/>
            </a:lvl3pPr>
            <a:lvl4pPr marL="1828800" lvl="3" indent="-354330" algn="l">
              <a:spcBef>
                <a:spcPts val="600"/>
              </a:spcBef>
              <a:spcAft>
                <a:spcPts val="0"/>
              </a:spcAft>
              <a:buClr>
                <a:schemeClr val="dk1"/>
              </a:buClr>
              <a:buSzPts val="1980"/>
              <a:buChar char="•"/>
              <a:defRPr/>
            </a:lvl4pPr>
            <a:lvl5pPr marL="2286000" lvl="4" indent="-354329" algn="l">
              <a:spcBef>
                <a:spcPts val="600"/>
              </a:spcBef>
              <a:spcAft>
                <a:spcPts val="0"/>
              </a:spcAft>
              <a:buClr>
                <a:schemeClr val="dk1"/>
              </a:buClr>
              <a:buSzPts val="198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4 Column">
  <p:cSld name="4 Column">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8"/>
          <p:cNvSpPr txBox="1">
            <a:spLocks noGrp="1"/>
          </p:cNvSpPr>
          <p:nvPr>
            <p:ph type="body" idx="1"/>
          </p:nvPr>
        </p:nvSpPr>
        <p:spPr>
          <a:xfrm>
            <a:off x="4572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SzPts val="1400"/>
              <a:buNone/>
              <a:defRPr/>
            </a:lvl1pPr>
            <a:lvl2pPr marL="914400" lvl="1" indent="-354330" algn="l">
              <a:spcBef>
                <a:spcPts val="600"/>
              </a:spcBef>
              <a:spcAft>
                <a:spcPts val="0"/>
              </a:spcAft>
              <a:buClr>
                <a:schemeClr val="dk1"/>
              </a:buClr>
              <a:buSzPts val="1980"/>
              <a:buChar char="•"/>
              <a:defRPr/>
            </a:lvl2pPr>
            <a:lvl3pPr marL="1371600" lvl="2" indent="-354330" algn="l">
              <a:spcBef>
                <a:spcPts val="600"/>
              </a:spcBef>
              <a:spcAft>
                <a:spcPts val="0"/>
              </a:spcAft>
              <a:buClr>
                <a:schemeClr val="dk1"/>
              </a:buClr>
              <a:buSzPts val="1980"/>
              <a:buChar char="–"/>
              <a:defRPr/>
            </a:lvl3pPr>
            <a:lvl4pPr marL="1828800" lvl="3" indent="-354330" algn="l">
              <a:spcBef>
                <a:spcPts val="600"/>
              </a:spcBef>
              <a:spcAft>
                <a:spcPts val="0"/>
              </a:spcAft>
              <a:buClr>
                <a:schemeClr val="dk1"/>
              </a:buClr>
              <a:buSzPts val="1980"/>
              <a:buChar char="•"/>
              <a:defRPr/>
            </a:lvl4pPr>
            <a:lvl5pPr marL="2286000" lvl="4" indent="-354329" algn="l">
              <a:spcBef>
                <a:spcPts val="600"/>
              </a:spcBef>
              <a:spcAft>
                <a:spcPts val="0"/>
              </a:spcAft>
              <a:buClr>
                <a:schemeClr val="dk1"/>
              </a:buClr>
              <a:buSzPts val="198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1" name="Google Shape;41;p8"/>
          <p:cNvSpPr txBox="1">
            <a:spLocks noGrp="1"/>
          </p:cNvSpPr>
          <p:nvPr>
            <p:ph type="body" idx="2"/>
          </p:nvPr>
        </p:nvSpPr>
        <p:spPr>
          <a:xfrm>
            <a:off x="25654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SzPts val="1400"/>
              <a:buNone/>
              <a:defRPr/>
            </a:lvl1pPr>
            <a:lvl2pPr marL="914400" lvl="1" indent="-354330" algn="l">
              <a:spcBef>
                <a:spcPts val="600"/>
              </a:spcBef>
              <a:spcAft>
                <a:spcPts val="0"/>
              </a:spcAft>
              <a:buClr>
                <a:schemeClr val="dk1"/>
              </a:buClr>
              <a:buSzPts val="1980"/>
              <a:buChar char="•"/>
              <a:defRPr/>
            </a:lvl2pPr>
            <a:lvl3pPr marL="1371600" lvl="2" indent="-354330" algn="l">
              <a:spcBef>
                <a:spcPts val="600"/>
              </a:spcBef>
              <a:spcAft>
                <a:spcPts val="0"/>
              </a:spcAft>
              <a:buClr>
                <a:schemeClr val="dk1"/>
              </a:buClr>
              <a:buSzPts val="1980"/>
              <a:buChar char="–"/>
              <a:defRPr/>
            </a:lvl3pPr>
            <a:lvl4pPr marL="1828800" lvl="3" indent="-354330" algn="l">
              <a:spcBef>
                <a:spcPts val="600"/>
              </a:spcBef>
              <a:spcAft>
                <a:spcPts val="0"/>
              </a:spcAft>
              <a:buClr>
                <a:schemeClr val="dk1"/>
              </a:buClr>
              <a:buSzPts val="1980"/>
              <a:buChar char="•"/>
              <a:defRPr/>
            </a:lvl4pPr>
            <a:lvl5pPr marL="2286000" lvl="4" indent="-354329" algn="l">
              <a:spcBef>
                <a:spcPts val="600"/>
              </a:spcBef>
              <a:spcAft>
                <a:spcPts val="0"/>
              </a:spcAft>
              <a:buClr>
                <a:schemeClr val="dk1"/>
              </a:buClr>
              <a:buSzPts val="198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2" name="Google Shape;42;p8"/>
          <p:cNvSpPr txBox="1">
            <a:spLocks noGrp="1"/>
          </p:cNvSpPr>
          <p:nvPr>
            <p:ph type="body" idx="3"/>
          </p:nvPr>
        </p:nvSpPr>
        <p:spPr>
          <a:xfrm>
            <a:off x="46736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SzPts val="1400"/>
              <a:buNone/>
              <a:defRPr/>
            </a:lvl1pPr>
            <a:lvl2pPr marL="914400" lvl="1" indent="-354330" algn="l">
              <a:spcBef>
                <a:spcPts val="600"/>
              </a:spcBef>
              <a:spcAft>
                <a:spcPts val="0"/>
              </a:spcAft>
              <a:buClr>
                <a:schemeClr val="dk1"/>
              </a:buClr>
              <a:buSzPts val="1980"/>
              <a:buChar char="•"/>
              <a:defRPr/>
            </a:lvl2pPr>
            <a:lvl3pPr marL="1371600" lvl="2" indent="-354330" algn="l">
              <a:spcBef>
                <a:spcPts val="600"/>
              </a:spcBef>
              <a:spcAft>
                <a:spcPts val="0"/>
              </a:spcAft>
              <a:buClr>
                <a:schemeClr val="dk1"/>
              </a:buClr>
              <a:buSzPts val="1980"/>
              <a:buChar char="–"/>
              <a:defRPr/>
            </a:lvl3pPr>
            <a:lvl4pPr marL="1828800" lvl="3" indent="-354330" algn="l">
              <a:spcBef>
                <a:spcPts val="600"/>
              </a:spcBef>
              <a:spcAft>
                <a:spcPts val="0"/>
              </a:spcAft>
              <a:buClr>
                <a:schemeClr val="dk1"/>
              </a:buClr>
              <a:buSzPts val="1980"/>
              <a:buChar char="•"/>
              <a:defRPr/>
            </a:lvl4pPr>
            <a:lvl5pPr marL="2286000" lvl="4" indent="-354329" algn="l">
              <a:spcBef>
                <a:spcPts val="600"/>
              </a:spcBef>
              <a:spcAft>
                <a:spcPts val="0"/>
              </a:spcAft>
              <a:buClr>
                <a:schemeClr val="dk1"/>
              </a:buClr>
              <a:buSzPts val="198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3" name="Google Shape;43;p8"/>
          <p:cNvSpPr txBox="1">
            <a:spLocks noGrp="1"/>
          </p:cNvSpPr>
          <p:nvPr>
            <p:ph type="body" idx="4"/>
          </p:nvPr>
        </p:nvSpPr>
        <p:spPr>
          <a:xfrm>
            <a:off x="6781800" y="1200150"/>
            <a:ext cx="1905000" cy="3429000"/>
          </a:xfrm>
          <a:prstGeom prst="rect">
            <a:avLst/>
          </a:prstGeom>
          <a:noFill/>
          <a:ln>
            <a:noFill/>
          </a:ln>
        </p:spPr>
        <p:txBody>
          <a:bodyPr spcFirstLastPara="1" wrap="square" lIns="91425" tIns="45700" rIns="91425" bIns="45700" anchor="t" anchorCtr="0">
            <a:noAutofit/>
          </a:bodyPr>
          <a:lstStyle>
            <a:lvl1pPr marL="457200" lvl="0" indent="-228600" algn="l">
              <a:spcBef>
                <a:spcPts val="600"/>
              </a:spcBef>
              <a:spcAft>
                <a:spcPts val="0"/>
              </a:spcAft>
              <a:buSzPts val="1400"/>
              <a:buNone/>
              <a:defRPr/>
            </a:lvl1pPr>
            <a:lvl2pPr marL="914400" lvl="1" indent="-354330" algn="l">
              <a:spcBef>
                <a:spcPts val="600"/>
              </a:spcBef>
              <a:spcAft>
                <a:spcPts val="0"/>
              </a:spcAft>
              <a:buClr>
                <a:schemeClr val="dk1"/>
              </a:buClr>
              <a:buSzPts val="1980"/>
              <a:buChar char="•"/>
              <a:defRPr/>
            </a:lvl2pPr>
            <a:lvl3pPr marL="1371600" lvl="2" indent="-354330" algn="l">
              <a:spcBef>
                <a:spcPts val="600"/>
              </a:spcBef>
              <a:spcAft>
                <a:spcPts val="0"/>
              </a:spcAft>
              <a:buClr>
                <a:schemeClr val="dk1"/>
              </a:buClr>
              <a:buSzPts val="1980"/>
              <a:buChar char="–"/>
              <a:defRPr/>
            </a:lvl3pPr>
            <a:lvl4pPr marL="1828800" lvl="3" indent="-354330" algn="l">
              <a:spcBef>
                <a:spcPts val="600"/>
              </a:spcBef>
              <a:spcAft>
                <a:spcPts val="0"/>
              </a:spcAft>
              <a:buClr>
                <a:schemeClr val="dk1"/>
              </a:buClr>
              <a:buSzPts val="1980"/>
              <a:buChar char="•"/>
              <a:defRPr/>
            </a:lvl4pPr>
            <a:lvl5pPr marL="2286000" lvl="4" indent="-354329" algn="l">
              <a:spcBef>
                <a:spcPts val="600"/>
              </a:spcBef>
              <a:spcAft>
                <a:spcPts val="0"/>
              </a:spcAft>
              <a:buClr>
                <a:schemeClr val="dk1"/>
              </a:buClr>
              <a:buSzPts val="198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4"/>
        <p:cNvGrpSpPr/>
        <p:nvPr/>
      </p:nvGrpSpPr>
      <p:grpSpPr>
        <a:xfrm>
          <a:off x="0" y="0"/>
          <a:ext cx="0" cy="0"/>
          <a:chOff x="0" y="0"/>
          <a:chExt cx="0" cy="0"/>
        </a:xfrm>
      </p:grpSpPr>
      <p:sp>
        <p:nvSpPr>
          <p:cNvPr id="45" name="Google Shape;45;p9"/>
          <p:cNvSpPr txBox="1">
            <a:spLocks noGrp="1"/>
          </p:cNvSpPr>
          <p:nvPr>
            <p:ph type="ctrTitle"/>
          </p:nvPr>
        </p:nvSpPr>
        <p:spPr>
          <a:xfrm>
            <a:off x="311708" y="744575"/>
            <a:ext cx="8520600" cy="2052600"/>
          </a:xfrm>
          <a:prstGeom prst="rect">
            <a:avLst/>
          </a:prstGeom>
        </p:spPr>
        <p:txBody>
          <a:bodyPr spcFirstLastPara="1" wrap="square" lIns="91425" tIns="45700" rIns="91425" bIns="45700"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6" name="Google Shape;46;p9"/>
          <p:cNvSpPr txBox="1">
            <a:spLocks noGrp="1"/>
          </p:cNvSpPr>
          <p:nvPr>
            <p:ph type="subTitle" idx="1"/>
          </p:nvPr>
        </p:nvSpPr>
        <p:spPr>
          <a:xfrm>
            <a:off x="311700" y="2834125"/>
            <a:ext cx="8520600" cy="792600"/>
          </a:xfrm>
          <a:prstGeom prst="rect">
            <a:avLst/>
          </a:prstGeom>
        </p:spPr>
        <p:txBody>
          <a:bodyPr spcFirstLastPara="1" wrap="square" lIns="91425" tIns="45700" rIns="91425" bIns="45700" anchor="t" anchorCtr="0">
            <a:noAutofit/>
          </a:bodyPr>
          <a:lstStyle>
            <a:lvl1pPr lvl="0" algn="ctr" rtl="0">
              <a:lnSpc>
                <a:spcPct val="100000"/>
              </a:lnSpc>
              <a:spcBef>
                <a:spcPts val="600"/>
              </a:spcBef>
              <a:spcAft>
                <a:spcPts val="0"/>
              </a:spcAft>
              <a:buSzPts val="2800"/>
              <a:buNone/>
              <a:defRPr sz="2800"/>
            </a:lvl1pPr>
            <a:lvl2pPr lvl="1" algn="ctr" rtl="0">
              <a:lnSpc>
                <a:spcPct val="100000"/>
              </a:lnSpc>
              <a:spcBef>
                <a:spcPts val="600"/>
              </a:spcBef>
              <a:spcAft>
                <a:spcPts val="0"/>
              </a:spcAft>
              <a:buSzPts val="2800"/>
              <a:buNone/>
              <a:defRPr sz="2800"/>
            </a:lvl2pPr>
            <a:lvl3pPr lvl="2" algn="ctr" rtl="0">
              <a:lnSpc>
                <a:spcPct val="100000"/>
              </a:lnSpc>
              <a:spcBef>
                <a:spcPts val="600"/>
              </a:spcBef>
              <a:spcAft>
                <a:spcPts val="0"/>
              </a:spcAft>
              <a:buSzPts val="2800"/>
              <a:buNone/>
              <a:defRPr sz="2800"/>
            </a:lvl3pPr>
            <a:lvl4pPr lvl="3" algn="ctr" rtl="0">
              <a:lnSpc>
                <a:spcPct val="100000"/>
              </a:lnSpc>
              <a:spcBef>
                <a:spcPts val="600"/>
              </a:spcBef>
              <a:spcAft>
                <a:spcPts val="0"/>
              </a:spcAft>
              <a:buSzPts val="2800"/>
              <a:buNone/>
              <a:defRPr sz="2800"/>
            </a:lvl4pPr>
            <a:lvl5pPr lvl="4" algn="ctr" rtl="0">
              <a:lnSpc>
                <a:spcPct val="100000"/>
              </a:lnSpc>
              <a:spcBef>
                <a:spcPts val="600"/>
              </a:spcBef>
              <a:spcAft>
                <a:spcPts val="0"/>
              </a:spcAft>
              <a:buSzPts val="2800"/>
              <a:buNone/>
              <a:defRPr sz="2800"/>
            </a:lvl5pPr>
            <a:lvl6pPr lvl="5" algn="ctr" rtl="0">
              <a:lnSpc>
                <a:spcPct val="100000"/>
              </a:lnSpc>
              <a:spcBef>
                <a:spcPts val="400"/>
              </a:spcBef>
              <a:spcAft>
                <a:spcPts val="0"/>
              </a:spcAft>
              <a:buSzPts val="2800"/>
              <a:buNone/>
              <a:defRPr sz="2800"/>
            </a:lvl6pPr>
            <a:lvl7pPr lvl="6" algn="ctr" rtl="0">
              <a:lnSpc>
                <a:spcPct val="100000"/>
              </a:lnSpc>
              <a:spcBef>
                <a:spcPts val="400"/>
              </a:spcBef>
              <a:spcAft>
                <a:spcPts val="0"/>
              </a:spcAft>
              <a:buSzPts val="2800"/>
              <a:buNone/>
              <a:defRPr sz="2800"/>
            </a:lvl7pPr>
            <a:lvl8pPr lvl="7" algn="ctr" rtl="0">
              <a:lnSpc>
                <a:spcPct val="100000"/>
              </a:lnSpc>
              <a:spcBef>
                <a:spcPts val="400"/>
              </a:spcBef>
              <a:spcAft>
                <a:spcPts val="0"/>
              </a:spcAft>
              <a:buSzPts val="2800"/>
              <a:buNone/>
              <a:defRPr sz="2800"/>
            </a:lvl8pPr>
            <a:lvl9pPr lvl="8" algn="ctr" rtl="0">
              <a:lnSpc>
                <a:spcPct val="100000"/>
              </a:lnSpc>
              <a:spcBef>
                <a:spcPts val="400"/>
              </a:spcBef>
              <a:spcAft>
                <a:spcPts val="0"/>
              </a:spcAft>
              <a:buSzPts val="2800"/>
              <a:buNone/>
              <a:defRPr sz="2800"/>
            </a:lvl9pPr>
          </a:lstStyle>
          <a:p>
            <a:endParaRPr/>
          </a:p>
        </p:txBody>
      </p:sp>
      <p:sp>
        <p:nvSpPr>
          <p:cNvPr id="47" name="Google Shape;47;p9"/>
          <p:cNvSpPr txBox="1">
            <a:spLocks noGrp="1"/>
          </p:cNvSpPr>
          <p:nvPr>
            <p:ph type="sldNum" idx="12"/>
          </p:nvPr>
        </p:nvSpPr>
        <p:spPr>
          <a:xfrm>
            <a:off x="8472458" y="4663217"/>
            <a:ext cx="548700" cy="276900"/>
          </a:xfrm>
          <a:prstGeom prst="rect">
            <a:avLst/>
          </a:prstGeom>
        </p:spPr>
        <p:txBody>
          <a:bodyPr spcFirstLastPara="1" wrap="square" lIns="45700" tIns="45700" rIns="45700" bIns="45700" anchor="ctr" anchorCtr="0">
            <a:sp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8"/>
        <p:cNvGrpSpPr/>
        <p:nvPr/>
      </p:nvGrpSpPr>
      <p:grpSpPr>
        <a:xfrm>
          <a:off x="0" y="0"/>
          <a:ext cx="0" cy="0"/>
          <a:chOff x="0" y="0"/>
          <a:chExt cx="0" cy="0"/>
        </a:xfrm>
      </p:grpSpPr>
      <p:sp>
        <p:nvSpPr>
          <p:cNvPr id="49" name="Google Shape;49;p10"/>
          <p:cNvSpPr txBox="1">
            <a:spLocks noGrp="1"/>
          </p:cNvSpPr>
          <p:nvPr>
            <p:ph type="title"/>
          </p:nvPr>
        </p:nvSpPr>
        <p:spPr>
          <a:xfrm>
            <a:off x="311700" y="445025"/>
            <a:ext cx="8520600" cy="572700"/>
          </a:xfrm>
          <a:prstGeom prst="rect">
            <a:avLst/>
          </a:prstGeom>
        </p:spPr>
        <p:txBody>
          <a:bodyPr spcFirstLastPara="1" wrap="square" lIns="91425" tIns="45700" rIns="91425" bIns="45700"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0" name="Google Shape;50;p10"/>
          <p:cNvSpPr txBox="1">
            <a:spLocks noGrp="1"/>
          </p:cNvSpPr>
          <p:nvPr>
            <p:ph type="body" idx="1"/>
          </p:nvPr>
        </p:nvSpPr>
        <p:spPr>
          <a:xfrm>
            <a:off x="311700" y="1152475"/>
            <a:ext cx="8520600" cy="3416400"/>
          </a:xfrm>
          <a:prstGeom prst="rect">
            <a:avLst/>
          </a:prstGeom>
        </p:spPr>
        <p:txBody>
          <a:bodyPr spcFirstLastPara="1" wrap="square" lIns="91425" tIns="45700" rIns="91425" bIns="45700" anchor="t" anchorCtr="0">
            <a:noAutofit/>
          </a:bodyPr>
          <a:lstStyle>
            <a:lvl1pPr marL="457200" lvl="0" indent="-228600" rtl="0">
              <a:spcBef>
                <a:spcPts val="600"/>
              </a:spcBef>
              <a:spcAft>
                <a:spcPts val="0"/>
              </a:spcAft>
              <a:buSzPts val="1400"/>
              <a:buNone/>
              <a:defRPr/>
            </a:lvl1pPr>
            <a:lvl2pPr marL="914400" lvl="1" indent="-326390" rtl="0">
              <a:spcBef>
                <a:spcPts val="600"/>
              </a:spcBef>
              <a:spcAft>
                <a:spcPts val="0"/>
              </a:spcAft>
              <a:buSzPts val="1540"/>
              <a:buChar char="•"/>
              <a:defRPr/>
            </a:lvl2pPr>
            <a:lvl3pPr marL="1371600" lvl="2" indent="-326389" rtl="0">
              <a:spcBef>
                <a:spcPts val="600"/>
              </a:spcBef>
              <a:spcAft>
                <a:spcPts val="0"/>
              </a:spcAft>
              <a:buSzPts val="1540"/>
              <a:buChar char="–"/>
              <a:defRPr/>
            </a:lvl3pPr>
            <a:lvl4pPr marL="1828800" lvl="3" indent="-326389" rtl="0">
              <a:spcBef>
                <a:spcPts val="600"/>
              </a:spcBef>
              <a:spcAft>
                <a:spcPts val="0"/>
              </a:spcAft>
              <a:buSzPts val="1540"/>
              <a:buChar char="•"/>
              <a:defRPr/>
            </a:lvl4pPr>
            <a:lvl5pPr marL="2286000" lvl="4" indent="-326389" rtl="0">
              <a:spcBef>
                <a:spcPts val="600"/>
              </a:spcBef>
              <a:spcAft>
                <a:spcPts val="0"/>
              </a:spcAft>
              <a:buSzPts val="1540"/>
              <a:buChar char="–"/>
              <a:defRPr/>
            </a:lvl5pPr>
            <a:lvl6pPr marL="2743200" lvl="5" indent="-355600" rtl="0">
              <a:spcBef>
                <a:spcPts val="400"/>
              </a:spcBef>
              <a:spcAft>
                <a:spcPts val="0"/>
              </a:spcAft>
              <a:buSzPts val="2000"/>
              <a:buChar char="»"/>
              <a:defRPr/>
            </a:lvl6pPr>
            <a:lvl7pPr marL="3200400" lvl="6" indent="-355600" rtl="0">
              <a:spcBef>
                <a:spcPts val="400"/>
              </a:spcBef>
              <a:spcAft>
                <a:spcPts val="0"/>
              </a:spcAft>
              <a:buSzPts val="2000"/>
              <a:buChar char="»"/>
              <a:defRPr/>
            </a:lvl7pPr>
            <a:lvl8pPr marL="3657600" lvl="7" indent="-355600" rtl="0">
              <a:spcBef>
                <a:spcPts val="400"/>
              </a:spcBef>
              <a:spcAft>
                <a:spcPts val="0"/>
              </a:spcAft>
              <a:buSzPts val="2000"/>
              <a:buChar char="»"/>
              <a:defRPr/>
            </a:lvl8pPr>
            <a:lvl9pPr marL="4114800" lvl="8" indent="-355600" rtl="0">
              <a:spcBef>
                <a:spcPts val="400"/>
              </a:spcBef>
              <a:spcAft>
                <a:spcPts val="0"/>
              </a:spcAft>
              <a:buSzPts val="2000"/>
              <a:buChar char="»"/>
              <a:defRPr/>
            </a:lvl9pPr>
          </a:lstStyle>
          <a:p>
            <a:endParaRPr/>
          </a:p>
        </p:txBody>
      </p:sp>
      <p:sp>
        <p:nvSpPr>
          <p:cNvPr id="51" name="Google Shape;51;p10"/>
          <p:cNvSpPr txBox="1">
            <a:spLocks noGrp="1"/>
          </p:cNvSpPr>
          <p:nvPr>
            <p:ph type="sldNum" idx="12"/>
          </p:nvPr>
        </p:nvSpPr>
        <p:spPr>
          <a:xfrm>
            <a:off x="8472458" y="4663217"/>
            <a:ext cx="548700" cy="276900"/>
          </a:xfrm>
          <a:prstGeom prst="rect">
            <a:avLst/>
          </a:prstGeom>
        </p:spPr>
        <p:txBody>
          <a:bodyPr spcFirstLastPara="1" wrap="square" lIns="45700" tIns="45700" rIns="45700" bIns="45700" anchor="ctr" anchorCtr="0">
            <a:sp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1" descr="_Plaid-Digital_FINAL-NEW.png"/>
          <p:cNvPicPr preferRelativeResize="0"/>
          <p:nvPr/>
        </p:nvPicPr>
        <p:blipFill rotWithShape="1">
          <a:blip r:embed="rId11">
            <a:alphaModFix/>
          </a:blip>
          <a:srcRect l="59550" t="20875" r="39888" b="2893"/>
          <a:stretch/>
        </p:blipFill>
        <p:spPr>
          <a:xfrm rot="5400000">
            <a:off x="3798887" y="1046162"/>
            <a:ext cx="60324" cy="7658101"/>
          </a:xfrm>
          <a:prstGeom prst="rect">
            <a:avLst/>
          </a:prstGeom>
          <a:noFill/>
          <a:ln>
            <a:noFill/>
          </a:ln>
        </p:spPr>
      </p:pic>
      <p:pic>
        <p:nvPicPr>
          <p:cNvPr id="7" name="Google Shape;7;p1" descr="_Plaid-Digital_FINAL-NEW.png"/>
          <p:cNvPicPr preferRelativeResize="0"/>
          <p:nvPr/>
        </p:nvPicPr>
        <p:blipFill rotWithShape="1">
          <a:blip r:embed="rId11">
            <a:alphaModFix/>
          </a:blip>
          <a:srcRect l="59550" t="20875" r="39888" b="2893"/>
          <a:stretch/>
        </p:blipFill>
        <p:spPr>
          <a:xfrm rot="5400000">
            <a:off x="3798887" y="1046162"/>
            <a:ext cx="60324" cy="7658101"/>
          </a:xfrm>
          <a:prstGeom prst="rect">
            <a:avLst/>
          </a:prstGeom>
          <a:noFill/>
          <a:ln>
            <a:noFill/>
          </a:ln>
        </p:spPr>
      </p:pic>
      <p:sp>
        <p:nvSpPr>
          <p:cNvPr id="8" name="Google Shape;8;p1"/>
          <p:cNvSpPr txBox="1">
            <a:spLocks noGrp="1"/>
          </p:cNvSpPr>
          <p:nvPr>
            <p:ph type="title"/>
          </p:nvPr>
        </p:nvSpPr>
        <p:spPr>
          <a:xfrm>
            <a:off x="457200" y="361950"/>
            <a:ext cx="8229600" cy="6096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400" b="1" i="0" u="none" strike="noStrike" cap="none">
                <a:solidFill>
                  <a:schemeClr val="dk1"/>
                </a:solidFill>
                <a:latin typeface="Open Sans"/>
                <a:ea typeface="Open Sans"/>
                <a:cs typeface="Open Sans"/>
                <a:sym typeface="Open Sans"/>
              </a:defRPr>
            </a:lvl1pPr>
            <a:lvl2pPr marR="0" lvl="1" algn="l" rtl="0">
              <a:spcBef>
                <a:spcPts val="0"/>
              </a:spcBef>
              <a:spcAft>
                <a:spcPts val="0"/>
              </a:spcAft>
              <a:buSzPts val="1400"/>
              <a:buNone/>
              <a:defRPr sz="2400" b="1" i="0" u="none" strike="noStrike" cap="none">
                <a:solidFill>
                  <a:schemeClr val="dk1"/>
                </a:solidFill>
                <a:latin typeface="Open Sans"/>
                <a:ea typeface="Open Sans"/>
                <a:cs typeface="Open Sans"/>
                <a:sym typeface="Open Sans"/>
              </a:defRPr>
            </a:lvl2pPr>
            <a:lvl3pPr marR="0" lvl="2" algn="l" rtl="0">
              <a:spcBef>
                <a:spcPts val="0"/>
              </a:spcBef>
              <a:spcAft>
                <a:spcPts val="0"/>
              </a:spcAft>
              <a:buSzPts val="1400"/>
              <a:buNone/>
              <a:defRPr sz="2400" b="1" i="0" u="none" strike="noStrike" cap="none">
                <a:solidFill>
                  <a:schemeClr val="dk1"/>
                </a:solidFill>
                <a:latin typeface="Open Sans"/>
                <a:ea typeface="Open Sans"/>
                <a:cs typeface="Open Sans"/>
                <a:sym typeface="Open Sans"/>
              </a:defRPr>
            </a:lvl3pPr>
            <a:lvl4pPr marR="0" lvl="3" algn="l" rtl="0">
              <a:spcBef>
                <a:spcPts val="0"/>
              </a:spcBef>
              <a:spcAft>
                <a:spcPts val="0"/>
              </a:spcAft>
              <a:buSzPts val="1400"/>
              <a:buNone/>
              <a:defRPr sz="2400" b="1" i="0" u="none" strike="noStrike" cap="none">
                <a:solidFill>
                  <a:schemeClr val="dk1"/>
                </a:solidFill>
                <a:latin typeface="Open Sans"/>
                <a:ea typeface="Open Sans"/>
                <a:cs typeface="Open Sans"/>
                <a:sym typeface="Open Sans"/>
              </a:defRPr>
            </a:lvl4pPr>
            <a:lvl5pPr marR="0" lvl="4" algn="l" rtl="0">
              <a:spcBef>
                <a:spcPts val="0"/>
              </a:spcBef>
              <a:spcAft>
                <a:spcPts val="0"/>
              </a:spcAft>
              <a:buSzPts val="1400"/>
              <a:buNone/>
              <a:defRPr sz="2400" b="1" i="0" u="none" strike="noStrike" cap="none">
                <a:solidFill>
                  <a:schemeClr val="dk1"/>
                </a:solidFill>
                <a:latin typeface="Open Sans"/>
                <a:ea typeface="Open Sans"/>
                <a:cs typeface="Open Sans"/>
                <a:sym typeface="Open Sans"/>
              </a:defRPr>
            </a:lvl5pPr>
            <a:lvl6pPr marR="0" lvl="5" algn="l" rtl="0">
              <a:spcBef>
                <a:spcPts val="0"/>
              </a:spcBef>
              <a:spcAft>
                <a:spcPts val="0"/>
              </a:spcAft>
              <a:buSzPts val="1400"/>
              <a:buNone/>
              <a:defRPr sz="4200" b="0" i="0" u="none" strike="noStrike" cap="none">
                <a:solidFill>
                  <a:schemeClr val="dk2"/>
                </a:solidFill>
                <a:latin typeface="Times"/>
                <a:ea typeface="Times"/>
                <a:cs typeface="Times"/>
                <a:sym typeface="Times"/>
              </a:defRPr>
            </a:lvl6pPr>
            <a:lvl7pPr marR="0" lvl="6" algn="l" rtl="0">
              <a:spcBef>
                <a:spcPts val="0"/>
              </a:spcBef>
              <a:spcAft>
                <a:spcPts val="0"/>
              </a:spcAft>
              <a:buSzPts val="1400"/>
              <a:buNone/>
              <a:defRPr sz="4200" b="0" i="0" u="none" strike="noStrike" cap="none">
                <a:solidFill>
                  <a:schemeClr val="dk2"/>
                </a:solidFill>
                <a:latin typeface="Times"/>
                <a:ea typeface="Times"/>
                <a:cs typeface="Times"/>
                <a:sym typeface="Times"/>
              </a:defRPr>
            </a:lvl7pPr>
            <a:lvl8pPr marR="0" lvl="7" algn="l" rtl="0">
              <a:spcBef>
                <a:spcPts val="0"/>
              </a:spcBef>
              <a:spcAft>
                <a:spcPts val="0"/>
              </a:spcAft>
              <a:buSzPts val="1400"/>
              <a:buNone/>
              <a:defRPr sz="4200" b="0" i="0" u="none" strike="noStrike" cap="none">
                <a:solidFill>
                  <a:schemeClr val="dk2"/>
                </a:solidFill>
                <a:latin typeface="Times"/>
                <a:ea typeface="Times"/>
                <a:cs typeface="Times"/>
                <a:sym typeface="Times"/>
              </a:defRPr>
            </a:lvl8pPr>
            <a:lvl9pPr marR="0" lvl="8" algn="l" rtl="0">
              <a:spcBef>
                <a:spcPts val="0"/>
              </a:spcBef>
              <a:spcAft>
                <a:spcPts val="0"/>
              </a:spcAft>
              <a:buSzPts val="1400"/>
              <a:buNone/>
              <a:defRPr sz="4200" b="0" i="0" u="none" strike="noStrike" cap="none">
                <a:solidFill>
                  <a:schemeClr val="dk2"/>
                </a:solidFill>
                <a:latin typeface="Times"/>
                <a:ea typeface="Times"/>
                <a:cs typeface="Times"/>
                <a:sym typeface="Times"/>
              </a:defRPr>
            </a:lvl9pPr>
          </a:lstStyle>
          <a:p>
            <a:endParaRPr/>
          </a:p>
        </p:txBody>
      </p:sp>
      <p:sp>
        <p:nvSpPr>
          <p:cNvPr id="9" name="Google Shape;9;p1"/>
          <p:cNvSpPr txBox="1">
            <a:spLocks noGrp="1"/>
          </p:cNvSpPr>
          <p:nvPr>
            <p:ph type="body" idx="1"/>
          </p:nvPr>
        </p:nvSpPr>
        <p:spPr>
          <a:xfrm>
            <a:off x="457200" y="1200150"/>
            <a:ext cx="8229600" cy="35052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600"/>
              </a:spcBef>
              <a:spcAft>
                <a:spcPts val="0"/>
              </a:spcAft>
              <a:buSzPts val="1400"/>
              <a:buNone/>
              <a:defRPr sz="1400" b="0" i="0" u="none" strike="noStrike" cap="none">
                <a:solidFill>
                  <a:schemeClr val="dk1"/>
                </a:solidFill>
                <a:latin typeface="Open Sans"/>
                <a:ea typeface="Open Sans"/>
                <a:cs typeface="Open Sans"/>
                <a:sym typeface="Open Sans"/>
              </a:defRPr>
            </a:lvl1pPr>
            <a:lvl2pPr marL="914400" marR="0" lvl="1" indent="-326390" algn="l" rtl="0">
              <a:spcBef>
                <a:spcPts val="600"/>
              </a:spcBef>
              <a:spcAft>
                <a:spcPts val="0"/>
              </a:spcAft>
              <a:buClr>
                <a:schemeClr val="dk1"/>
              </a:buClr>
              <a:buSzPts val="1540"/>
              <a:buFont typeface="Arial"/>
              <a:buChar char="•"/>
              <a:defRPr sz="1400" b="0" i="0" u="none" strike="noStrike" cap="none">
                <a:solidFill>
                  <a:schemeClr val="dk1"/>
                </a:solidFill>
                <a:latin typeface="Open Sans"/>
                <a:ea typeface="Open Sans"/>
                <a:cs typeface="Open Sans"/>
                <a:sym typeface="Open Sans"/>
              </a:defRPr>
            </a:lvl2pPr>
            <a:lvl3pPr marL="1371600" marR="0" lvl="2" indent="-326389" algn="l" rtl="0">
              <a:spcBef>
                <a:spcPts val="600"/>
              </a:spcBef>
              <a:spcAft>
                <a:spcPts val="0"/>
              </a:spcAft>
              <a:buClr>
                <a:schemeClr val="dk1"/>
              </a:buClr>
              <a:buSzPts val="1540"/>
              <a:buFont typeface="Arial"/>
              <a:buChar char="–"/>
              <a:defRPr sz="1400" b="0" i="1" u="none" strike="noStrike" cap="none">
                <a:solidFill>
                  <a:schemeClr val="dk1"/>
                </a:solidFill>
                <a:latin typeface="Open Sans"/>
                <a:ea typeface="Open Sans"/>
                <a:cs typeface="Open Sans"/>
                <a:sym typeface="Open Sans"/>
              </a:defRPr>
            </a:lvl3pPr>
            <a:lvl4pPr marL="1828800" marR="0" lvl="3" indent="-326389" algn="l" rtl="0">
              <a:spcBef>
                <a:spcPts val="600"/>
              </a:spcBef>
              <a:spcAft>
                <a:spcPts val="0"/>
              </a:spcAft>
              <a:buClr>
                <a:schemeClr val="dk1"/>
              </a:buClr>
              <a:buSzPts val="1540"/>
              <a:buFont typeface="Arial"/>
              <a:buChar char="•"/>
              <a:defRPr sz="1400" b="0" i="0" u="none" strike="noStrike" cap="none">
                <a:solidFill>
                  <a:schemeClr val="dk1"/>
                </a:solidFill>
                <a:latin typeface="Open Sans"/>
                <a:ea typeface="Open Sans"/>
                <a:cs typeface="Open Sans"/>
                <a:sym typeface="Open Sans"/>
              </a:defRPr>
            </a:lvl4pPr>
            <a:lvl5pPr marL="2286000" marR="0" lvl="4" indent="-326389" algn="l" rtl="0">
              <a:spcBef>
                <a:spcPts val="600"/>
              </a:spcBef>
              <a:spcAft>
                <a:spcPts val="0"/>
              </a:spcAft>
              <a:buClr>
                <a:schemeClr val="dk1"/>
              </a:buClr>
              <a:buSzPts val="1540"/>
              <a:buFont typeface="Arial"/>
              <a:buChar char="–"/>
              <a:defRPr sz="1400" b="0" i="1" u="none" strike="noStrike" cap="none">
                <a:solidFill>
                  <a:schemeClr val="dk1"/>
                </a:solidFill>
                <a:latin typeface="Open Sans"/>
                <a:ea typeface="Open Sans"/>
                <a:cs typeface="Open Sans"/>
                <a:sym typeface="Open Sans"/>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pic>
        <p:nvPicPr>
          <p:cNvPr id="10" name="Google Shape;10;p1"/>
          <p:cNvPicPr preferRelativeResize="0"/>
          <p:nvPr/>
        </p:nvPicPr>
        <p:blipFill rotWithShape="1">
          <a:blip r:embed="rId12">
            <a:alphaModFix/>
          </a:blip>
          <a:srcRect/>
          <a:stretch/>
        </p:blipFill>
        <p:spPr>
          <a:xfrm>
            <a:off x="7772400" y="4248150"/>
            <a:ext cx="1154590" cy="736392"/>
          </a:xfrm>
          <a:prstGeom prst="rect">
            <a:avLst/>
          </a:prstGeom>
          <a:noFill/>
          <a:ln>
            <a:noFill/>
          </a:ln>
        </p:spPr>
      </p:pic>
      <p:sp>
        <p:nvSpPr>
          <p:cNvPr id="11" name="Google Shape;11;p1"/>
          <p:cNvSpPr txBox="1">
            <a:spLocks noGrp="1"/>
          </p:cNvSpPr>
          <p:nvPr>
            <p:ph type="sldNum" idx="12"/>
          </p:nvPr>
        </p:nvSpPr>
        <p:spPr>
          <a:xfrm>
            <a:off x="11073918" y="6400413"/>
            <a:ext cx="279900" cy="276900"/>
          </a:xfrm>
          <a:prstGeom prst="rect">
            <a:avLst/>
          </a:prstGeom>
          <a:noFill/>
          <a:ln>
            <a:noFill/>
          </a:ln>
        </p:spPr>
        <p:txBody>
          <a:bodyPr spcFirstLastPara="1" wrap="square" lIns="45700" tIns="45700" rIns="45700" bIns="45700" anchor="ctr" anchorCtr="0">
            <a:spAutoFit/>
          </a:bodyPr>
          <a:lstStyle>
            <a:lvl1pPr marL="0" marR="0" lvl="0" indent="0" algn="r" rtl="0">
              <a:spcBef>
                <a:spcPts val="0"/>
              </a:spcBef>
              <a:spcAft>
                <a:spcPts val="0"/>
              </a:spcAft>
              <a:buNone/>
              <a:defRPr sz="1200" b="0" i="0" u="none" strike="noStrike" cap="none">
                <a:solidFill>
                  <a:srgbClr val="888888"/>
                </a:solidFill>
                <a:latin typeface="Open Sans Light"/>
                <a:ea typeface="Open Sans Light"/>
                <a:cs typeface="Open Sans Light"/>
                <a:sym typeface="Open Sans Light"/>
              </a:defRPr>
            </a:lvl1pPr>
            <a:lvl2pPr marL="0" marR="0" lvl="1" indent="0" algn="r" rtl="0">
              <a:spcBef>
                <a:spcPts val="0"/>
              </a:spcBef>
              <a:spcAft>
                <a:spcPts val="0"/>
              </a:spcAft>
              <a:buNone/>
              <a:defRPr sz="1200" b="0" i="0" u="none" strike="noStrike" cap="none">
                <a:solidFill>
                  <a:srgbClr val="888888"/>
                </a:solidFill>
                <a:latin typeface="Open Sans Light"/>
                <a:ea typeface="Open Sans Light"/>
                <a:cs typeface="Open Sans Light"/>
                <a:sym typeface="Open Sans Light"/>
              </a:defRPr>
            </a:lvl2pPr>
            <a:lvl3pPr marL="0" marR="0" lvl="2" indent="0" algn="r" rtl="0">
              <a:spcBef>
                <a:spcPts val="0"/>
              </a:spcBef>
              <a:spcAft>
                <a:spcPts val="0"/>
              </a:spcAft>
              <a:buNone/>
              <a:defRPr sz="1200" b="0" i="0" u="none" strike="noStrike" cap="none">
                <a:solidFill>
                  <a:srgbClr val="888888"/>
                </a:solidFill>
                <a:latin typeface="Open Sans Light"/>
                <a:ea typeface="Open Sans Light"/>
                <a:cs typeface="Open Sans Light"/>
                <a:sym typeface="Open Sans Light"/>
              </a:defRPr>
            </a:lvl3pPr>
            <a:lvl4pPr marL="0" marR="0" lvl="3" indent="0" algn="r" rtl="0">
              <a:spcBef>
                <a:spcPts val="0"/>
              </a:spcBef>
              <a:spcAft>
                <a:spcPts val="0"/>
              </a:spcAft>
              <a:buNone/>
              <a:defRPr sz="1200" b="0" i="0" u="none" strike="noStrike" cap="none">
                <a:solidFill>
                  <a:srgbClr val="888888"/>
                </a:solidFill>
                <a:latin typeface="Open Sans Light"/>
                <a:ea typeface="Open Sans Light"/>
                <a:cs typeface="Open Sans Light"/>
                <a:sym typeface="Open Sans Light"/>
              </a:defRPr>
            </a:lvl4pPr>
            <a:lvl5pPr marL="0" marR="0" lvl="4" indent="0" algn="r" rtl="0">
              <a:spcBef>
                <a:spcPts val="0"/>
              </a:spcBef>
              <a:spcAft>
                <a:spcPts val="0"/>
              </a:spcAft>
              <a:buNone/>
              <a:defRPr sz="1200" b="0" i="0" u="none" strike="noStrike" cap="none">
                <a:solidFill>
                  <a:srgbClr val="888888"/>
                </a:solidFill>
                <a:latin typeface="Open Sans Light"/>
                <a:ea typeface="Open Sans Light"/>
                <a:cs typeface="Open Sans Light"/>
                <a:sym typeface="Open Sans Light"/>
              </a:defRPr>
            </a:lvl5pPr>
            <a:lvl6pPr marL="0" marR="0" lvl="5" indent="0" algn="r" rtl="0">
              <a:spcBef>
                <a:spcPts val="0"/>
              </a:spcBef>
              <a:spcAft>
                <a:spcPts val="0"/>
              </a:spcAft>
              <a:buNone/>
              <a:defRPr sz="1200" b="0" i="0" u="none" strike="noStrike" cap="none">
                <a:solidFill>
                  <a:srgbClr val="888888"/>
                </a:solidFill>
                <a:latin typeface="Open Sans Light"/>
                <a:ea typeface="Open Sans Light"/>
                <a:cs typeface="Open Sans Light"/>
                <a:sym typeface="Open Sans Light"/>
              </a:defRPr>
            </a:lvl6pPr>
            <a:lvl7pPr marL="0" marR="0" lvl="6" indent="0" algn="r" rtl="0">
              <a:spcBef>
                <a:spcPts val="0"/>
              </a:spcBef>
              <a:spcAft>
                <a:spcPts val="0"/>
              </a:spcAft>
              <a:buNone/>
              <a:defRPr sz="1200" b="0" i="0" u="none" strike="noStrike" cap="none">
                <a:solidFill>
                  <a:srgbClr val="888888"/>
                </a:solidFill>
                <a:latin typeface="Open Sans Light"/>
                <a:ea typeface="Open Sans Light"/>
                <a:cs typeface="Open Sans Light"/>
                <a:sym typeface="Open Sans Light"/>
              </a:defRPr>
            </a:lvl7pPr>
            <a:lvl8pPr marL="0" marR="0" lvl="7" indent="0" algn="r" rtl="0">
              <a:spcBef>
                <a:spcPts val="0"/>
              </a:spcBef>
              <a:spcAft>
                <a:spcPts val="0"/>
              </a:spcAft>
              <a:buNone/>
              <a:defRPr sz="1200" b="0" i="0" u="none" strike="noStrike" cap="none">
                <a:solidFill>
                  <a:srgbClr val="888888"/>
                </a:solidFill>
                <a:latin typeface="Open Sans Light"/>
                <a:ea typeface="Open Sans Light"/>
                <a:cs typeface="Open Sans Light"/>
                <a:sym typeface="Open Sans Light"/>
              </a:defRPr>
            </a:lvl8pPr>
            <a:lvl9pPr marL="0" marR="0" lvl="8" indent="0" algn="r" rtl="0">
              <a:spcBef>
                <a:spcPts val="0"/>
              </a:spcBef>
              <a:spcAft>
                <a:spcPts val="0"/>
              </a:spcAft>
              <a:buNone/>
              <a:defRPr sz="1200" b="0" i="0" u="none" strike="noStrike" cap="none">
                <a:solidFill>
                  <a:srgbClr val="888888"/>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a:p>
        </p:txBody>
      </p:sp>
      <p:sp>
        <p:nvSpPr>
          <p:cNvPr id="12" name="Google Shape;12;p1"/>
          <p:cNvSpPr txBox="1"/>
          <p:nvPr/>
        </p:nvSpPr>
        <p:spPr>
          <a:xfrm>
            <a:off x="11226318" y="6552813"/>
            <a:ext cx="279900" cy="276900"/>
          </a:xfrm>
          <a:prstGeom prst="rect">
            <a:avLst/>
          </a:prstGeom>
          <a:noFill/>
          <a:ln>
            <a:noFill/>
          </a:ln>
        </p:spPr>
        <p:txBody>
          <a:bodyPr spcFirstLastPara="1" wrap="square" lIns="45700" tIns="45700" rIns="45700" bIns="45700" anchor="ctr" anchorCtr="0">
            <a:spAutoFit/>
          </a:bodyPr>
          <a:lstStyle/>
          <a:p>
            <a:pPr marL="0" marR="0" lvl="0" indent="0" algn="r" rtl="0">
              <a:spcBef>
                <a:spcPts val="0"/>
              </a:spcBef>
              <a:spcAft>
                <a:spcPts val="0"/>
              </a:spcAft>
              <a:buNone/>
            </a:pPr>
            <a:fld id="{00000000-1234-1234-1234-123412341234}" type="slidenum">
              <a:rPr lang="en" sz="1200" b="0" i="0" u="none" strike="noStrike" cap="none">
                <a:solidFill>
                  <a:srgbClr val="888888"/>
                </a:solidFill>
                <a:latin typeface="Open Sans Light"/>
                <a:ea typeface="Open Sans Light"/>
                <a:cs typeface="Open Sans Light"/>
                <a:sym typeface="Open Sans Light"/>
              </a:rPr>
              <a:t>‹#›</a:t>
            </a:fld>
            <a:endParaRPr sz="1200" b="0" i="0" u="none" strike="noStrike" cap="none">
              <a:solidFill>
                <a:srgbClr val="888888"/>
              </a:solidFill>
              <a:latin typeface="Open Sans Light"/>
              <a:ea typeface="Open Sans Light"/>
              <a:cs typeface="Open Sans Light"/>
              <a:sym typeface="Open Sans Light"/>
            </a:endParaRPr>
          </a:p>
        </p:txBody>
      </p:sp>
      <p:sp>
        <p:nvSpPr>
          <p:cNvPr id="13" name="Google Shape;13;p1"/>
          <p:cNvSpPr txBox="1"/>
          <p:nvPr/>
        </p:nvSpPr>
        <p:spPr>
          <a:xfrm>
            <a:off x="11378718" y="6705213"/>
            <a:ext cx="279900" cy="276900"/>
          </a:xfrm>
          <a:prstGeom prst="rect">
            <a:avLst/>
          </a:prstGeom>
          <a:noFill/>
          <a:ln>
            <a:noFill/>
          </a:ln>
        </p:spPr>
        <p:txBody>
          <a:bodyPr spcFirstLastPara="1" wrap="square" lIns="45700" tIns="45700" rIns="45700" bIns="45700" anchor="ctr" anchorCtr="0">
            <a:spAutoFit/>
          </a:bodyPr>
          <a:lstStyle/>
          <a:p>
            <a:pPr marL="0" marR="0" lvl="0" indent="0" algn="r" rtl="0">
              <a:spcBef>
                <a:spcPts val="0"/>
              </a:spcBef>
              <a:spcAft>
                <a:spcPts val="0"/>
              </a:spcAft>
              <a:buNone/>
            </a:pPr>
            <a:fld id="{00000000-1234-1234-1234-123412341234}" type="slidenum">
              <a:rPr lang="en" sz="1200" b="0" i="0" u="none" strike="noStrike" cap="none">
                <a:solidFill>
                  <a:srgbClr val="888888"/>
                </a:solidFill>
                <a:latin typeface="Open Sans Light"/>
                <a:ea typeface="Open Sans Light"/>
                <a:cs typeface="Open Sans Light"/>
                <a:sym typeface="Open Sans Light"/>
              </a:rPr>
              <a:t>‹#›</a:t>
            </a:fld>
            <a:endParaRPr sz="1200" b="0" i="0" u="none" strike="noStrike" cap="none">
              <a:solidFill>
                <a:srgbClr val="888888"/>
              </a:solidFill>
              <a:latin typeface="Open Sans Light"/>
              <a:ea typeface="Open Sans Light"/>
              <a:cs typeface="Open Sans Light"/>
              <a:sym typeface="Open Sans Light"/>
            </a:endParaRPr>
          </a:p>
        </p:txBody>
      </p:sp>
      <p:sp>
        <p:nvSpPr>
          <p:cNvPr id="14" name="Google Shape;14;p1"/>
          <p:cNvSpPr txBox="1"/>
          <p:nvPr/>
        </p:nvSpPr>
        <p:spPr>
          <a:xfrm>
            <a:off x="11531118" y="6857613"/>
            <a:ext cx="279900" cy="276900"/>
          </a:xfrm>
          <a:prstGeom prst="rect">
            <a:avLst/>
          </a:prstGeom>
          <a:noFill/>
          <a:ln>
            <a:noFill/>
          </a:ln>
        </p:spPr>
        <p:txBody>
          <a:bodyPr spcFirstLastPara="1" wrap="square" lIns="45700" tIns="45700" rIns="45700" bIns="45700" anchor="ctr" anchorCtr="0">
            <a:spAutoFit/>
          </a:bodyPr>
          <a:lstStyle/>
          <a:p>
            <a:pPr marL="0" marR="0" lvl="0" indent="0" algn="r" rtl="0">
              <a:spcBef>
                <a:spcPts val="0"/>
              </a:spcBef>
              <a:spcAft>
                <a:spcPts val="0"/>
              </a:spcAft>
              <a:buNone/>
            </a:pPr>
            <a:fld id="{00000000-1234-1234-1234-123412341234}" type="slidenum">
              <a:rPr lang="en" sz="1200" b="0" i="0" u="none" strike="noStrike" cap="none">
                <a:solidFill>
                  <a:srgbClr val="888888"/>
                </a:solidFill>
                <a:latin typeface="Open Sans Light"/>
                <a:ea typeface="Open Sans Light"/>
                <a:cs typeface="Open Sans Light"/>
                <a:sym typeface="Open Sans Light"/>
              </a:rPr>
              <a:t>‹#›</a:t>
            </a:fld>
            <a:endParaRPr sz="1200" b="0" i="0" u="none" strike="noStrike" cap="none">
              <a:solidFill>
                <a:srgbClr val="888888"/>
              </a:solidFill>
              <a:latin typeface="Open Sans Light"/>
              <a:ea typeface="Open Sans Light"/>
              <a:cs typeface="Open Sans Light"/>
              <a:sym typeface="Open Sans Light"/>
            </a:endParaRPr>
          </a:p>
        </p:txBody>
      </p:sp>
      <p:sp>
        <p:nvSpPr>
          <p:cNvPr id="15" name="Google Shape;15;p1"/>
          <p:cNvSpPr txBox="1"/>
          <p:nvPr/>
        </p:nvSpPr>
        <p:spPr>
          <a:xfrm>
            <a:off x="8534400" y="100340"/>
            <a:ext cx="507000" cy="26160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fld id="{00000000-1234-1234-1234-123412341234}" type="slidenum">
              <a:rPr lang="en" sz="1100" b="0" i="0" u="none" strike="noStrike" cap="none">
                <a:solidFill>
                  <a:srgbClr val="7F7F7F"/>
                </a:solidFill>
                <a:latin typeface="Helvetica Neue Light"/>
                <a:ea typeface="Helvetica Neue Light"/>
                <a:cs typeface="Helvetica Neue Light"/>
                <a:sym typeface="Helvetica Neue Light"/>
              </a:rPr>
              <a:t>‹#›</a:t>
            </a:fld>
            <a:endParaRPr sz="1100" b="0" i="0" u="none" strike="noStrike" cap="none">
              <a:solidFill>
                <a:srgbClr val="7F7F7F"/>
              </a:solidFill>
              <a:latin typeface="Helvetica Neue Light"/>
              <a:ea typeface="Helvetica Neue Light"/>
              <a:cs typeface="Helvetica Neue Light"/>
              <a:sym typeface="Helvetica Neue Light"/>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hyperlink" Target="https://doctorlib.info/anatomy/classic-human-anatomy-motion/8.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hyperlink" Target="https://www.youtube.com/watch?v=MqLHuwxB5-c"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image" Target="../media/image9.png"/><Relationship Id="rId5" Type="http://schemas.openxmlformats.org/officeDocument/2006/relationships/hyperlink" Target="https://doi.org/10.1109/86.867878" TargetMode="External"/><Relationship Id="rId4" Type="http://schemas.openxmlformats.org/officeDocument/2006/relationships/hyperlink" Target="https://doi.org/10.1016/j.clinbiomech.2006.09.005"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1"/>
          <p:cNvSpPr txBox="1">
            <a:spLocks noGrp="1"/>
          </p:cNvSpPr>
          <p:nvPr>
            <p:ph type="ctrTitle"/>
          </p:nvPr>
        </p:nvSpPr>
        <p:spPr>
          <a:xfrm>
            <a:off x="311700" y="744575"/>
            <a:ext cx="8520600" cy="8481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 sz="3000"/>
              <a:t>Optimizing Muscle Activations for Cycling</a:t>
            </a:r>
            <a:endParaRPr sz="3000"/>
          </a:p>
          <a:p>
            <a:pPr marL="0" lvl="0" indent="0" algn="l" rtl="0">
              <a:spcBef>
                <a:spcPts val="0"/>
              </a:spcBef>
              <a:spcAft>
                <a:spcPts val="0"/>
              </a:spcAft>
              <a:buNone/>
            </a:pPr>
            <a:r>
              <a:rPr lang="en" sz="2000"/>
              <a:t>24-785 Project Proposal</a:t>
            </a:r>
            <a:endParaRPr sz="2000"/>
          </a:p>
        </p:txBody>
      </p:sp>
      <p:sp>
        <p:nvSpPr>
          <p:cNvPr id="57" name="Google Shape;57;p11"/>
          <p:cNvSpPr txBox="1">
            <a:spLocks noGrp="1"/>
          </p:cNvSpPr>
          <p:nvPr>
            <p:ph type="subTitle" idx="1"/>
          </p:nvPr>
        </p:nvSpPr>
        <p:spPr>
          <a:xfrm>
            <a:off x="311700" y="3327175"/>
            <a:ext cx="2388900" cy="1131000"/>
          </a:xfrm>
          <a:prstGeom prst="rect">
            <a:avLst/>
          </a:prstGeom>
        </p:spPr>
        <p:txBody>
          <a:bodyPr spcFirstLastPara="1" wrap="square" lIns="91425" tIns="45700" rIns="91425" bIns="45700" anchor="t" anchorCtr="0">
            <a:noAutofit/>
          </a:bodyPr>
          <a:lstStyle/>
          <a:p>
            <a:pPr marL="0" lvl="0" indent="0" algn="l" rtl="0">
              <a:lnSpc>
                <a:spcPct val="80000"/>
              </a:lnSpc>
              <a:spcBef>
                <a:spcPts val="600"/>
              </a:spcBef>
              <a:spcAft>
                <a:spcPts val="0"/>
              </a:spcAft>
              <a:buSzPts val="688"/>
              <a:buNone/>
            </a:pPr>
            <a:r>
              <a:rPr lang="en" sz="1600" b="1"/>
              <a:t>Mikayla Schneider</a:t>
            </a:r>
            <a:endParaRPr sz="1600" b="1"/>
          </a:p>
          <a:p>
            <a:pPr marL="0" lvl="0" indent="0" algn="l" rtl="0">
              <a:lnSpc>
                <a:spcPct val="80000"/>
              </a:lnSpc>
              <a:spcBef>
                <a:spcPts val="600"/>
              </a:spcBef>
              <a:spcAft>
                <a:spcPts val="0"/>
              </a:spcAft>
              <a:buSzPts val="688"/>
              <a:buNone/>
            </a:pPr>
            <a:r>
              <a:rPr lang="en" sz="1600" b="1"/>
              <a:t>Risheekesh Kesavan</a:t>
            </a:r>
            <a:endParaRPr sz="1600" b="1"/>
          </a:p>
          <a:p>
            <a:pPr marL="0" lvl="0" indent="0" algn="l" rtl="0">
              <a:lnSpc>
                <a:spcPct val="80000"/>
              </a:lnSpc>
              <a:spcBef>
                <a:spcPts val="600"/>
              </a:spcBef>
              <a:spcAft>
                <a:spcPts val="0"/>
              </a:spcAft>
              <a:buSzPts val="688"/>
              <a:buNone/>
            </a:pPr>
            <a:r>
              <a:rPr lang="en" sz="1600" b="1"/>
              <a:t>Pratiksha Ganesan</a:t>
            </a:r>
            <a:endParaRPr sz="1600" b="1"/>
          </a:p>
          <a:p>
            <a:pPr marL="0" lvl="0" indent="0" algn="l" rtl="0">
              <a:lnSpc>
                <a:spcPct val="80000"/>
              </a:lnSpc>
              <a:spcBef>
                <a:spcPts val="600"/>
              </a:spcBef>
              <a:spcAft>
                <a:spcPts val="0"/>
              </a:spcAft>
              <a:buSzPts val="688"/>
              <a:buNone/>
            </a:pPr>
            <a:r>
              <a:rPr lang="en" sz="1600" b="1"/>
              <a:t>Ravesh Sukhnandan</a:t>
            </a:r>
            <a:endParaRPr sz="1600" b="1"/>
          </a:p>
        </p:txBody>
      </p:sp>
      <p:pic>
        <p:nvPicPr>
          <p:cNvPr id="58" name="Google Shape;58;p11"/>
          <p:cNvPicPr preferRelativeResize="0"/>
          <p:nvPr/>
        </p:nvPicPr>
        <p:blipFill rotWithShape="1">
          <a:blip r:embed="rId3">
            <a:alphaModFix/>
          </a:blip>
          <a:srcRect l="25022" t="11861" r="25022" b="3292"/>
          <a:stretch/>
        </p:blipFill>
        <p:spPr>
          <a:xfrm>
            <a:off x="4808500" y="1920600"/>
            <a:ext cx="2118201" cy="2027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141"/>
        <p:cNvGrpSpPr/>
        <p:nvPr/>
      </p:nvGrpSpPr>
      <p:grpSpPr>
        <a:xfrm>
          <a:off x="0" y="0"/>
          <a:ext cx="0" cy="0"/>
          <a:chOff x="0" y="0"/>
          <a:chExt cx="0" cy="0"/>
        </a:xfrm>
      </p:grpSpPr>
      <p:sp>
        <p:nvSpPr>
          <p:cNvPr id="142" name="Google Shape;142;p20"/>
          <p:cNvSpPr txBox="1">
            <a:spLocks noGrp="1"/>
          </p:cNvSpPr>
          <p:nvPr>
            <p:ph type="title"/>
          </p:nvPr>
        </p:nvSpPr>
        <p:spPr>
          <a:xfrm>
            <a:off x="311700" y="445025"/>
            <a:ext cx="8520600" cy="572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
              <a:t>Introduction:</a:t>
            </a:r>
            <a:endParaRPr/>
          </a:p>
        </p:txBody>
      </p:sp>
      <p:sp>
        <p:nvSpPr>
          <p:cNvPr id="143" name="Google Shape;143;p20"/>
          <p:cNvSpPr txBox="1">
            <a:spLocks noGrp="1"/>
          </p:cNvSpPr>
          <p:nvPr>
            <p:ph type="body" idx="1"/>
          </p:nvPr>
        </p:nvSpPr>
        <p:spPr>
          <a:xfrm>
            <a:off x="311700" y="1152475"/>
            <a:ext cx="4811100" cy="3416400"/>
          </a:xfrm>
          <a:prstGeom prst="rect">
            <a:avLst/>
          </a:prstGeom>
        </p:spPr>
        <p:txBody>
          <a:bodyPr spcFirstLastPara="1" wrap="square" lIns="91425" tIns="45700" rIns="91425" bIns="45700" anchor="t" anchorCtr="0">
            <a:noAutofit/>
          </a:bodyPr>
          <a:lstStyle/>
          <a:p>
            <a:pPr marL="457200" lvl="0" indent="-330200" algn="l" rtl="0">
              <a:spcBef>
                <a:spcPts val="600"/>
              </a:spcBef>
              <a:spcAft>
                <a:spcPts val="0"/>
              </a:spcAft>
              <a:buSzPts val="1600"/>
              <a:buChar char="●"/>
            </a:pPr>
            <a:r>
              <a:rPr lang="en" sz="1600"/>
              <a:t>Each joint in the human body has a number of kinematic degrees of freedom, and each action can be performed in different ways using different combinations of muscles to achieve the same joint torque needed for this movement.</a:t>
            </a:r>
            <a:endParaRPr sz="1600"/>
          </a:p>
          <a:p>
            <a:pPr marL="457200" lvl="0" indent="-330200" algn="l" rtl="0">
              <a:spcBef>
                <a:spcPts val="0"/>
              </a:spcBef>
              <a:spcAft>
                <a:spcPts val="0"/>
              </a:spcAft>
              <a:buSzPts val="1600"/>
              <a:buChar char="●"/>
            </a:pPr>
            <a:r>
              <a:rPr lang="en" sz="1600"/>
              <a:t>Experimental studies have found significant similarity in these muscle activation patterns for different individuals.</a:t>
            </a:r>
            <a:endParaRPr sz="1600"/>
          </a:p>
          <a:p>
            <a:pPr marL="457200" lvl="0" indent="-330200" algn="l" rtl="0">
              <a:spcBef>
                <a:spcPts val="0"/>
              </a:spcBef>
              <a:spcAft>
                <a:spcPts val="0"/>
              </a:spcAft>
              <a:buSzPts val="1600"/>
              <a:buChar char="●"/>
            </a:pPr>
            <a:r>
              <a:rPr lang="en" sz="1600"/>
              <a:t>Modelled simulations can be applied to predict changes of kinematics and muscle response to interventions or environmental changes. They can support decisions in orthopaedic surgery.</a:t>
            </a:r>
            <a:endParaRPr sz="1600"/>
          </a:p>
          <a:p>
            <a:pPr marL="0" lvl="0" indent="0" algn="l" rtl="0">
              <a:spcBef>
                <a:spcPts val="600"/>
              </a:spcBef>
              <a:spcAft>
                <a:spcPts val="0"/>
              </a:spcAft>
              <a:buNone/>
            </a:pPr>
            <a:endParaRPr sz="1600"/>
          </a:p>
          <a:p>
            <a:pPr marL="0" lvl="0" indent="0" algn="l" rtl="0">
              <a:spcBef>
                <a:spcPts val="600"/>
              </a:spcBef>
              <a:spcAft>
                <a:spcPts val="0"/>
              </a:spcAft>
              <a:buNone/>
            </a:pPr>
            <a:endParaRPr/>
          </a:p>
          <a:p>
            <a:pPr marL="0" lvl="0" indent="0" algn="l" rtl="0">
              <a:spcBef>
                <a:spcPts val="600"/>
              </a:spcBef>
              <a:spcAft>
                <a:spcPts val="0"/>
              </a:spcAft>
              <a:buNone/>
            </a:pPr>
            <a:endParaRPr/>
          </a:p>
          <a:p>
            <a:pPr marL="0" lvl="0" indent="0" algn="l" rtl="0">
              <a:spcBef>
                <a:spcPts val="600"/>
              </a:spcBef>
              <a:spcAft>
                <a:spcPts val="0"/>
              </a:spcAft>
              <a:buNone/>
            </a:pPr>
            <a:r>
              <a:rPr lang="en"/>
              <a:t> </a:t>
            </a:r>
            <a:endParaRPr/>
          </a:p>
        </p:txBody>
      </p:sp>
      <p:pic>
        <p:nvPicPr>
          <p:cNvPr id="144" name="Google Shape;144;p20"/>
          <p:cNvPicPr preferRelativeResize="0"/>
          <p:nvPr/>
        </p:nvPicPr>
        <p:blipFill>
          <a:blip r:embed="rId3">
            <a:alphaModFix/>
          </a:blip>
          <a:stretch>
            <a:fillRect/>
          </a:stretch>
        </p:blipFill>
        <p:spPr>
          <a:xfrm>
            <a:off x="5122800" y="1121613"/>
            <a:ext cx="3716401" cy="29002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2"/>
          <p:cNvSpPr txBox="1">
            <a:spLocks noGrp="1"/>
          </p:cNvSpPr>
          <p:nvPr>
            <p:ph type="title"/>
          </p:nvPr>
        </p:nvSpPr>
        <p:spPr>
          <a:xfrm>
            <a:off x="311700" y="445025"/>
            <a:ext cx="8520600" cy="572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
              <a:t>The human body has more muscles than it does degrees-of-freedom (DOF)</a:t>
            </a:r>
            <a:endParaRPr/>
          </a:p>
        </p:txBody>
      </p:sp>
      <p:sp>
        <p:nvSpPr>
          <p:cNvPr id="64" name="Google Shape;64;p12"/>
          <p:cNvSpPr txBox="1">
            <a:spLocks noGrp="1"/>
          </p:cNvSpPr>
          <p:nvPr>
            <p:ph type="body" idx="1"/>
          </p:nvPr>
        </p:nvSpPr>
        <p:spPr>
          <a:xfrm>
            <a:off x="9227825" y="1682125"/>
            <a:ext cx="4811100" cy="3416400"/>
          </a:xfrm>
          <a:prstGeom prst="rect">
            <a:avLst/>
          </a:prstGeom>
        </p:spPr>
        <p:txBody>
          <a:bodyPr spcFirstLastPara="1" wrap="square" lIns="91425" tIns="45700" rIns="91425" bIns="45700" anchor="t" anchorCtr="0">
            <a:noAutofit/>
          </a:bodyPr>
          <a:lstStyle/>
          <a:p>
            <a:pPr marL="457200" lvl="0" indent="-330200" algn="l" rtl="0">
              <a:spcBef>
                <a:spcPts val="600"/>
              </a:spcBef>
              <a:spcAft>
                <a:spcPts val="0"/>
              </a:spcAft>
              <a:buSzPts val="1600"/>
              <a:buChar char="●"/>
            </a:pPr>
            <a:r>
              <a:rPr lang="en" sz="1600"/>
              <a:t>Each joint in the human body has a number of kinematic degrees of freedom, and each action can be performed in different ways using different combinations of muscles to achieve the same joint torque needed for this movement.</a:t>
            </a:r>
            <a:endParaRPr sz="1600"/>
          </a:p>
          <a:p>
            <a:pPr marL="457200" lvl="0" indent="-330200" algn="l" rtl="0">
              <a:spcBef>
                <a:spcPts val="0"/>
              </a:spcBef>
              <a:spcAft>
                <a:spcPts val="0"/>
              </a:spcAft>
              <a:buSzPts val="1600"/>
              <a:buChar char="●"/>
            </a:pPr>
            <a:r>
              <a:rPr lang="en" sz="1600"/>
              <a:t>Experimental studies have found significant similarity in these muscle activation patterns for different individuals.</a:t>
            </a:r>
            <a:endParaRPr sz="1600"/>
          </a:p>
          <a:p>
            <a:pPr marL="457200" lvl="0" indent="-330200" algn="l" rtl="0">
              <a:spcBef>
                <a:spcPts val="0"/>
              </a:spcBef>
              <a:spcAft>
                <a:spcPts val="0"/>
              </a:spcAft>
              <a:buSzPts val="1600"/>
              <a:buChar char="●"/>
            </a:pPr>
            <a:r>
              <a:rPr lang="en" sz="1600"/>
              <a:t>Modelled simulations can be applied to predict changes of kinematics and muscle response to interventions or environmental changes. They can support decisions in orthopaedic surgery.</a:t>
            </a:r>
            <a:endParaRPr sz="1600"/>
          </a:p>
          <a:p>
            <a:pPr marL="0" lvl="0" indent="0" algn="l" rtl="0">
              <a:spcBef>
                <a:spcPts val="600"/>
              </a:spcBef>
              <a:spcAft>
                <a:spcPts val="0"/>
              </a:spcAft>
              <a:buNone/>
            </a:pPr>
            <a:endParaRPr sz="1600"/>
          </a:p>
          <a:p>
            <a:pPr marL="0" lvl="0" indent="0" algn="l" rtl="0">
              <a:spcBef>
                <a:spcPts val="600"/>
              </a:spcBef>
              <a:spcAft>
                <a:spcPts val="0"/>
              </a:spcAft>
              <a:buNone/>
            </a:pPr>
            <a:endParaRPr/>
          </a:p>
          <a:p>
            <a:pPr marL="0" lvl="0" indent="0" algn="l" rtl="0">
              <a:spcBef>
                <a:spcPts val="600"/>
              </a:spcBef>
              <a:spcAft>
                <a:spcPts val="0"/>
              </a:spcAft>
              <a:buNone/>
            </a:pPr>
            <a:endParaRPr/>
          </a:p>
          <a:p>
            <a:pPr marL="0" lvl="0" indent="0" algn="l" rtl="0">
              <a:spcBef>
                <a:spcPts val="600"/>
              </a:spcBef>
              <a:spcAft>
                <a:spcPts val="0"/>
              </a:spcAft>
              <a:buNone/>
            </a:pPr>
            <a:r>
              <a:rPr lang="en"/>
              <a:t> </a:t>
            </a:r>
            <a:endParaRPr/>
          </a:p>
        </p:txBody>
      </p:sp>
      <p:pic>
        <p:nvPicPr>
          <p:cNvPr id="65" name="Google Shape;65;p12"/>
          <p:cNvPicPr preferRelativeResize="0"/>
          <p:nvPr/>
        </p:nvPicPr>
        <p:blipFill>
          <a:blip r:embed="rId3">
            <a:alphaModFix/>
          </a:blip>
          <a:stretch>
            <a:fillRect/>
          </a:stretch>
        </p:blipFill>
        <p:spPr>
          <a:xfrm>
            <a:off x="183275" y="1333476"/>
            <a:ext cx="3352226" cy="2696449"/>
          </a:xfrm>
          <a:prstGeom prst="rect">
            <a:avLst/>
          </a:prstGeom>
          <a:noFill/>
          <a:ln>
            <a:noFill/>
          </a:ln>
        </p:spPr>
      </p:pic>
      <p:sp>
        <p:nvSpPr>
          <p:cNvPr id="66" name="Google Shape;66;p12"/>
          <p:cNvSpPr txBox="1">
            <a:spLocks noGrp="1"/>
          </p:cNvSpPr>
          <p:nvPr>
            <p:ph type="body" idx="1"/>
          </p:nvPr>
        </p:nvSpPr>
        <p:spPr>
          <a:xfrm>
            <a:off x="158688" y="3999000"/>
            <a:ext cx="3401400" cy="858000"/>
          </a:xfrm>
          <a:prstGeom prst="rect">
            <a:avLst/>
          </a:prstGeom>
          <a:ln>
            <a:noFill/>
          </a:ln>
        </p:spPr>
        <p:txBody>
          <a:bodyPr spcFirstLastPara="1" wrap="square" lIns="91425" tIns="45700" rIns="91425" bIns="45700" anchor="t" anchorCtr="0">
            <a:noAutofit/>
          </a:bodyPr>
          <a:lstStyle/>
          <a:p>
            <a:pPr marL="0" lvl="0" indent="0" algn="ctr" rtl="0">
              <a:spcBef>
                <a:spcPts val="600"/>
              </a:spcBef>
              <a:spcAft>
                <a:spcPts val="0"/>
              </a:spcAft>
              <a:buNone/>
            </a:pPr>
            <a:r>
              <a:rPr lang="en" sz="1600" i="1"/>
              <a:t>How does the body decide which muscle(s) to activate to perform a given task?</a:t>
            </a:r>
            <a:endParaRPr sz="1600" i="1"/>
          </a:p>
          <a:p>
            <a:pPr marL="0" lvl="0" indent="0" algn="ctr" rtl="0">
              <a:spcBef>
                <a:spcPts val="600"/>
              </a:spcBef>
              <a:spcAft>
                <a:spcPts val="0"/>
              </a:spcAft>
              <a:buNone/>
            </a:pPr>
            <a:endParaRPr/>
          </a:p>
          <a:p>
            <a:pPr marL="0" lvl="0" indent="0" algn="ctr" rtl="0">
              <a:spcBef>
                <a:spcPts val="600"/>
              </a:spcBef>
              <a:spcAft>
                <a:spcPts val="0"/>
              </a:spcAft>
              <a:buNone/>
            </a:pPr>
            <a:endParaRPr/>
          </a:p>
          <a:p>
            <a:pPr marL="0" lvl="0" indent="0" algn="ctr" rtl="0">
              <a:spcBef>
                <a:spcPts val="600"/>
              </a:spcBef>
              <a:spcAft>
                <a:spcPts val="0"/>
              </a:spcAft>
              <a:buNone/>
            </a:pPr>
            <a:r>
              <a:rPr lang="en"/>
              <a:t> </a:t>
            </a:r>
            <a:endParaRPr/>
          </a:p>
        </p:txBody>
      </p:sp>
      <p:sp>
        <p:nvSpPr>
          <p:cNvPr id="67" name="Google Shape;67;p12"/>
          <p:cNvSpPr/>
          <p:nvPr/>
        </p:nvSpPr>
        <p:spPr>
          <a:xfrm>
            <a:off x="1953300" y="2973750"/>
            <a:ext cx="154500" cy="170100"/>
          </a:xfrm>
          <a:prstGeom prst="ellipse">
            <a:avLst/>
          </a:prstGeom>
          <a:solidFill>
            <a:srgbClr val="FFFF00"/>
          </a:solidFill>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2"/>
          <p:cNvSpPr/>
          <p:nvPr/>
        </p:nvSpPr>
        <p:spPr>
          <a:xfrm>
            <a:off x="2040900" y="1602825"/>
            <a:ext cx="654586" cy="1450829"/>
          </a:xfrm>
          <a:custGeom>
            <a:avLst/>
            <a:gdLst/>
            <a:ahLst/>
            <a:cxnLst/>
            <a:rect l="l" t="t" r="r" b="b"/>
            <a:pathLst>
              <a:path w="42055" h="38550" extrusionOk="0">
                <a:moveTo>
                  <a:pt x="42055" y="0"/>
                </a:moveTo>
                <a:cubicBezTo>
                  <a:pt x="38688" y="1443"/>
                  <a:pt x="24051" y="4844"/>
                  <a:pt x="21852" y="8658"/>
                </a:cubicBezTo>
                <a:cubicBezTo>
                  <a:pt x="19653" y="12472"/>
                  <a:pt x="32503" y="17901"/>
                  <a:pt x="28861" y="22883"/>
                </a:cubicBezTo>
                <a:cubicBezTo>
                  <a:pt x="25219" y="27865"/>
                  <a:pt x="4810" y="35939"/>
                  <a:pt x="0" y="38550"/>
                </a:cubicBezTo>
              </a:path>
            </a:pathLst>
          </a:custGeom>
          <a:noFill/>
          <a:ln w="38100" cap="flat" cmpd="sng">
            <a:solidFill>
              <a:schemeClr val="dk1"/>
            </a:solidFill>
            <a:prstDash val="solid"/>
            <a:round/>
            <a:headEnd type="none" w="med" len="med"/>
            <a:tailEnd type="triangle" w="med" len="med"/>
          </a:ln>
        </p:spPr>
      </p:sp>
      <p:sp>
        <p:nvSpPr>
          <p:cNvPr id="69" name="Google Shape;69;p12"/>
          <p:cNvSpPr txBox="1"/>
          <p:nvPr/>
        </p:nvSpPr>
        <p:spPr>
          <a:xfrm>
            <a:off x="1953300" y="1281925"/>
            <a:ext cx="2004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Open Sans"/>
                <a:ea typeface="Open Sans"/>
                <a:cs typeface="Open Sans"/>
                <a:sym typeface="Open Sans"/>
              </a:rPr>
              <a:t>Knee joint: 1 DOF</a:t>
            </a:r>
            <a:endParaRPr b="1">
              <a:latin typeface="Open Sans"/>
              <a:ea typeface="Open Sans"/>
              <a:cs typeface="Open Sans"/>
              <a:sym typeface="Open Sans"/>
            </a:endParaRPr>
          </a:p>
        </p:txBody>
      </p:sp>
      <p:sp>
        <p:nvSpPr>
          <p:cNvPr id="70" name="Google Shape;70;p12"/>
          <p:cNvSpPr txBox="1"/>
          <p:nvPr/>
        </p:nvSpPr>
        <p:spPr>
          <a:xfrm>
            <a:off x="4342475" y="2139900"/>
            <a:ext cx="3891000" cy="40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Physical therapy/orthopaedic surgery</a:t>
            </a:r>
            <a:endParaRPr>
              <a:latin typeface="Open Sans"/>
              <a:ea typeface="Open Sans"/>
              <a:cs typeface="Open Sans"/>
              <a:sym typeface="Open Sans"/>
            </a:endParaRPr>
          </a:p>
        </p:txBody>
      </p:sp>
      <p:sp>
        <p:nvSpPr>
          <p:cNvPr id="71" name="Google Shape;71;p12"/>
          <p:cNvSpPr txBox="1"/>
          <p:nvPr/>
        </p:nvSpPr>
        <p:spPr>
          <a:xfrm>
            <a:off x="4342475" y="1362425"/>
            <a:ext cx="3891000" cy="615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Modelling and Simulation of human biomechanics</a:t>
            </a:r>
            <a:endParaRPr>
              <a:latin typeface="Open Sans"/>
              <a:ea typeface="Open Sans"/>
              <a:cs typeface="Open Sans"/>
              <a:sym typeface="Open Sans"/>
            </a:endParaRPr>
          </a:p>
        </p:txBody>
      </p:sp>
      <p:sp>
        <p:nvSpPr>
          <p:cNvPr id="72" name="Google Shape;72;p12"/>
          <p:cNvSpPr txBox="1"/>
          <p:nvPr/>
        </p:nvSpPr>
        <p:spPr>
          <a:xfrm>
            <a:off x="3741675" y="4491600"/>
            <a:ext cx="3964050" cy="392385"/>
          </a:xfrm>
          <a:prstGeom prst="rect">
            <a:avLst/>
          </a:prstGeom>
          <a:noFill/>
          <a:ln>
            <a:noFill/>
          </a:ln>
        </p:spPr>
        <p:txBody>
          <a:bodyPr spcFirstLastPara="1" wrap="square" lIns="91425" tIns="91425" rIns="91425" bIns="91425" anchor="t" anchorCtr="0">
            <a:spAutoFit/>
          </a:bodyPr>
          <a:lstStyle/>
          <a:p>
            <a:pPr marL="0" marR="76200" lvl="0" indent="0" algn="l" rtl="0">
              <a:lnSpc>
                <a:spcPct val="135000"/>
              </a:lnSpc>
              <a:spcBef>
                <a:spcPts val="0"/>
              </a:spcBef>
              <a:spcAft>
                <a:spcPts val="0"/>
              </a:spcAft>
              <a:buNone/>
            </a:pPr>
            <a:r>
              <a:rPr lang="en" sz="500" dirty="0">
                <a:solidFill>
                  <a:schemeClr val="dk1"/>
                </a:solidFill>
              </a:rPr>
              <a:t>[1] “Muscles of the Leg and Foot - Classic Human Anatomy in Motion: The Artist’s Guide to the Dynamics of Figure Drawing.”</a:t>
            </a:r>
            <a:r>
              <a:rPr lang="en" sz="500" dirty="0">
                <a:solidFill>
                  <a:schemeClr val="dk1"/>
                </a:solidFill>
                <a:uFill>
                  <a:noFill/>
                </a:uFill>
                <a:hlinkClick r:id="rId4">
                  <a:extLst>
                    <a:ext uri="{A12FA001-AC4F-418D-AE19-62706E023703}">
                      <ahyp:hlinkClr xmlns:ahyp="http://schemas.microsoft.com/office/drawing/2018/hyperlinkcolor" val="tx"/>
                    </a:ext>
                  </a:extLst>
                </a:hlinkClick>
              </a:rPr>
              <a:t> </a:t>
            </a:r>
            <a:r>
              <a:rPr lang="en" sz="500" u="sng" dirty="0">
                <a:solidFill>
                  <a:schemeClr val="hlink"/>
                </a:solidFill>
                <a:hlinkClick r:id="rId4"/>
              </a:rPr>
              <a:t>https://doctorlib.info/anatomy/classic-human-anatomy-motion/8.html</a:t>
            </a:r>
            <a:r>
              <a:rPr lang="en" sz="500" dirty="0">
                <a:solidFill>
                  <a:schemeClr val="dk1"/>
                </a:solidFill>
              </a:rPr>
              <a:t> </a:t>
            </a:r>
            <a:endParaRPr sz="500" dirty="0">
              <a:solidFill>
                <a:schemeClr val="dk1"/>
              </a:solidFill>
            </a:endParaRPr>
          </a:p>
        </p:txBody>
      </p:sp>
      <p:sp>
        <p:nvSpPr>
          <p:cNvPr id="73" name="Google Shape;73;p12"/>
          <p:cNvSpPr txBox="1"/>
          <p:nvPr/>
        </p:nvSpPr>
        <p:spPr>
          <a:xfrm>
            <a:off x="4342463" y="2688775"/>
            <a:ext cx="3891000" cy="40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Optimizing sports performance</a:t>
            </a:r>
            <a:endParaRPr>
              <a:latin typeface="Open Sans"/>
              <a:ea typeface="Open Sans"/>
              <a:cs typeface="Open Sans"/>
              <a:sym typeface="Open Sans"/>
            </a:endParaRPr>
          </a:p>
        </p:txBody>
      </p:sp>
      <p:sp>
        <p:nvSpPr>
          <p:cNvPr id="74" name="Google Shape;74;p12"/>
          <p:cNvSpPr txBox="1"/>
          <p:nvPr/>
        </p:nvSpPr>
        <p:spPr>
          <a:xfrm>
            <a:off x="4369150" y="3308025"/>
            <a:ext cx="3891000" cy="4002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Open Sans"/>
                <a:ea typeface="Open Sans"/>
                <a:cs typeface="Open Sans"/>
                <a:sym typeface="Open Sans"/>
              </a:rPr>
              <a:t>Robotics</a:t>
            </a:r>
            <a:endParaRPr>
              <a:latin typeface="Open Sans"/>
              <a:ea typeface="Open Sans"/>
              <a:cs typeface="Open Sans"/>
              <a:sym typeface="Open Sans"/>
            </a:endParaRPr>
          </a:p>
        </p:txBody>
      </p:sp>
      <p:cxnSp>
        <p:nvCxnSpPr>
          <p:cNvPr id="75" name="Google Shape;75;p12"/>
          <p:cNvCxnSpPr>
            <a:stCxn id="65" idx="3"/>
            <a:endCxn id="71" idx="1"/>
          </p:cNvCxnSpPr>
          <p:nvPr/>
        </p:nvCxnSpPr>
        <p:spPr>
          <a:xfrm rot="10800000" flipH="1">
            <a:off x="3535501" y="1670101"/>
            <a:ext cx="807000" cy="1011600"/>
          </a:xfrm>
          <a:prstGeom prst="bentConnector3">
            <a:avLst>
              <a:gd name="adj1" fmla="val 49998"/>
            </a:avLst>
          </a:prstGeom>
          <a:noFill/>
          <a:ln w="9525" cap="flat" cmpd="sng">
            <a:solidFill>
              <a:schemeClr val="dk1"/>
            </a:solidFill>
            <a:prstDash val="solid"/>
            <a:round/>
            <a:headEnd type="none" w="med" len="med"/>
            <a:tailEnd type="triangle" w="med" len="med"/>
          </a:ln>
        </p:spPr>
      </p:cxnSp>
      <p:cxnSp>
        <p:nvCxnSpPr>
          <p:cNvPr id="76" name="Google Shape;76;p12"/>
          <p:cNvCxnSpPr>
            <a:stCxn id="65" idx="3"/>
            <a:endCxn id="70" idx="1"/>
          </p:cNvCxnSpPr>
          <p:nvPr/>
        </p:nvCxnSpPr>
        <p:spPr>
          <a:xfrm rot="10800000" flipH="1">
            <a:off x="3535501" y="2340001"/>
            <a:ext cx="807000" cy="341700"/>
          </a:xfrm>
          <a:prstGeom prst="bentConnector3">
            <a:avLst>
              <a:gd name="adj1" fmla="val 49998"/>
            </a:avLst>
          </a:prstGeom>
          <a:noFill/>
          <a:ln w="9525" cap="flat" cmpd="sng">
            <a:solidFill>
              <a:schemeClr val="dk1"/>
            </a:solidFill>
            <a:prstDash val="solid"/>
            <a:round/>
            <a:headEnd type="none" w="med" len="med"/>
            <a:tailEnd type="triangle" w="med" len="med"/>
          </a:ln>
        </p:spPr>
      </p:cxnSp>
      <p:cxnSp>
        <p:nvCxnSpPr>
          <p:cNvPr id="77" name="Google Shape;77;p12"/>
          <p:cNvCxnSpPr>
            <a:stCxn id="65" idx="3"/>
            <a:endCxn id="73" idx="1"/>
          </p:cNvCxnSpPr>
          <p:nvPr/>
        </p:nvCxnSpPr>
        <p:spPr>
          <a:xfrm>
            <a:off x="3535501" y="2681701"/>
            <a:ext cx="807000" cy="207300"/>
          </a:xfrm>
          <a:prstGeom prst="bentConnector3">
            <a:avLst>
              <a:gd name="adj1" fmla="val 49998"/>
            </a:avLst>
          </a:prstGeom>
          <a:noFill/>
          <a:ln w="9525" cap="flat" cmpd="sng">
            <a:solidFill>
              <a:schemeClr val="dk1"/>
            </a:solidFill>
            <a:prstDash val="solid"/>
            <a:round/>
            <a:headEnd type="none" w="med" len="med"/>
            <a:tailEnd type="triangle" w="med" len="med"/>
          </a:ln>
        </p:spPr>
      </p:cxnSp>
      <p:cxnSp>
        <p:nvCxnSpPr>
          <p:cNvPr id="78" name="Google Shape;78;p12"/>
          <p:cNvCxnSpPr>
            <a:stCxn id="65" idx="3"/>
            <a:endCxn id="74" idx="1"/>
          </p:cNvCxnSpPr>
          <p:nvPr/>
        </p:nvCxnSpPr>
        <p:spPr>
          <a:xfrm>
            <a:off x="3535501" y="2681701"/>
            <a:ext cx="833700" cy="826500"/>
          </a:xfrm>
          <a:prstGeom prst="bentConnector3">
            <a:avLst>
              <a:gd name="adj1" fmla="val 48219"/>
            </a:avLst>
          </a:prstGeom>
          <a:noFill/>
          <a:ln w="9525" cap="flat" cmpd="sng">
            <a:solidFill>
              <a:schemeClr val="dk1"/>
            </a:solidFill>
            <a:prstDash val="solid"/>
            <a:round/>
            <a:headEnd type="none" w="med" len="med"/>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1000"/>
                                        <p:tgtEl>
                                          <p:spTgt spid="68"/>
                                        </p:tgtEl>
                                      </p:cBhvr>
                                    </p:animEffect>
                                  </p:childTnLst>
                                </p:cTn>
                              </p:par>
                              <p:par>
                                <p:cTn id="8" presetID="10" presetClass="entr" presetSubtype="0" fill="hold" nodeType="withEffect">
                                  <p:stCondLst>
                                    <p:cond delay="0"/>
                                  </p:stCondLst>
                                  <p:childTnLst>
                                    <p:set>
                                      <p:cBhvr>
                                        <p:cTn id="9" dur="1" fill="hold">
                                          <p:stCondLst>
                                            <p:cond delay="0"/>
                                          </p:stCondLst>
                                        </p:cTn>
                                        <p:tgtEl>
                                          <p:spTgt spid="69"/>
                                        </p:tgtEl>
                                        <p:attrNameLst>
                                          <p:attrName>style.visibility</p:attrName>
                                        </p:attrNameLst>
                                      </p:cBhvr>
                                      <p:to>
                                        <p:strVal val="visible"/>
                                      </p:to>
                                    </p:set>
                                    <p:animEffect transition="in" filter="fade">
                                      <p:cBhvr>
                                        <p:cTn id="10" dur="1000"/>
                                        <p:tgtEl>
                                          <p:spTgt spid="69"/>
                                        </p:tgtEl>
                                      </p:cBhvr>
                                    </p:animEffect>
                                  </p:childTnLst>
                                </p:cTn>
                              </p:par>
                              <p:par>
                                <p:cTn id="11" presetID="10" presetClass="entr" presetSubtype="0" fill="hold" nodeType="withEffect">
                                  <p:stCondLst>
                                    <p:cond delay="0"/>
                                  </p:stCondLst>
                                  <p:childTnLst>
                                    <p:set>
                                      <p:cBhvr>
                                        <p:cTn id="12" dur="1" fill="hold">
                                          <p:stCondLst>
                                            <p:cond delay="0"/>
                                          </p:stCondLst>
                                        </p:cTn>
                                        <p:tgtEl>
                                          <p:spTgt spid="67"/>
                                        </p:tgtEl>
                                        <p:attrNameLst>
                                          <p:attrName>style.visibility</p:attrName>
                                        </p:attrNameLst>
                                      </p:cBhvr>
                                      <p:to>
                                        <p:strVal val="visible"/>
                                      </p:to>
                                    </p:set>
                                    <p:animEffect transition="in" filter="fade">
                                      <p:cBhvr>
                                        <p:cTn id="13" dur="1000"/>
                                        <p:tgtEl>
                                          <p:spTgt spid="6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66"/>
                                        </p:tgtEl>
                                        <p:attrNameLst>
                                          <p:attrName>style.visibility</p:attrName>
                                        </p:attrNameLst>
                                      </p:cBhvr>
                                      <p:to>
                                        <p:strVal val="visible"/>
                                      </p:to>
                                    </p:set>
                                    <p:animEffect transition="in" filter="fade">
                                      <p:cBhvr>
                                        <p:cTn id="18" dur="1000"/>
                                        <p:tgtEl>
                                          <p:spTgt spid="6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1"/>
                                        </p:tgtEl>
                                        <p:attrNameLst>
                                          <p:attrName>style.visibility</p:attrName>
                                        </p:attrNameLst>
                                      </p:cBhvr>
                                      <p:to>
                                        <p:strVal val="visible"/>
                                      </p:to>
                                    </p:set>
                                    <p:animEffect transition="in" filter="fade">
                                      <p:cBhvr>
                                        <p:cTn id="23" dur="1000"/>
                                        <p:tgtEl>
                                          <p:spTgt spid="71"/>
                                        </p:tgtEl>
                                      </p:cBhvr>
                                    </p:animEffect>
                                  </p:childTnLst>
                                </p:cTn>
                              </p:par>
                              <p:par>
                                <p:cTn id="24" presetID="10" presetClass="entr" presetSubtype="0" fill="hold" nodeType="withEffect">
                                  <p:stCondLst>
                                    <p:cond delay="0"/>
                                  </p:stCondLst>
                                  <p:childTnLst>
                                    <p:set>
                                      <p:cBhvr>
                                        <p:cTn id="25" dur="1" fill="hold">
                                          <p:stCondLst>
                                            <p:cond delay="0"/>
                                          </p:stCondLst>
                                        </p:cTn>
                                        <p:tgtEl>
                                          <p:spTgt spid="75"/>
                                        </p:tgtEl>
                                        <p:attrNameLst>
                                          <p:attrName>style.visibility</p:attrName>
                                        </p:attrNameLst>
                                      </p:cBhvr>
                                      <p:to>
                                        <p:strVal val="visible"/>
                                      </p:to>
                                    </p:set>
                                    <p:animEffect transition="in" filter="fade">
                                      <p:cBhvr>
                                        <p:cTn id="26" dur="1000"/>
                                        <p:tgtEl>
                                          <p:spTgt spid="7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70"/>
                                        </p:tgtEl>
                                        <p:attrNameLst>
                                          <p:attrName>style.visibility</p:attrName>
                                        </p:attrNameLst>
                                      </p:cBhvr>
                                      <p:to>
                                        <p:strVal val="visible"/>
                                      </p:to>
                                    </p:set>
                                    <p:animEffect transition="in" filter="fade">
                                      <p:cBhvr>
                                        <p:cTn id="31" dur="1000"/>
                                        <p:tgtEl>
                                          <p:spTgt spid="70"/>
                                        </p:tgtEl>
                                      </p:cBhvr>
                                    </p:animEffect>
                                  </p:childTnLst>
                                </p:cTn>
                              </p:par>
                              <p:par>
                                <p:cTn id="32" presetID="10" presetClass="entr" presetSubtype="0" fill="hold" nodeType="withEffect">
                                  <p:stCondLst>
                                    <p:cond delay="0"/>
                                  </p:stCondLst>
                                  <p:childTnLst>
                                    <p:set>
                                      <p:cBhvr>
                                        <p:cTn id="33" dur="1" fill="hold">
                                          <p:stCondLst>
                                            <p:cond delay="0"/>
                                          </p:stCondLst>
                                        </p:cTn>
                                        <p:tgtEl>
                                          <p:spTgt spid="76"/>
                                        </p:tgtEl>
                                        <p:attrNameLst>
                                          <p:attrName>style.visibility</p:attrName>
                                        </p:attrNameLst>
                                      </p:cBhvr>
                                      <p:to>
                                        <p:strVal val="visible"/>
                                      </p:to>
                                    </p:set>
                                    <p:animEffect transition="in" filter="fade">
                                      <p:cBhvr>
                                        <p:cTn id="34" dur="1000"/>
                                        <p:tgtEl>
                                          <p:spTgt spid="76"/>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73"/>
                                        </p:tgtEl>
                                        <p:attrNameLst>
                                          <p:attrName>style.visibility</p:attrName>
                                        </p:attrNameLst>
                                      </p:cBhvr>
                                      <p:to>
                                        <p:strVal val="visible"/>
                                      </p:to>
                                    </p:set>
                                    <p:animEffect transition="in" filter="fade">
                                      <p:cBhvr>
                                        <p:cTn id="39" dur="1000"/>
                                        <p:tgtEl>
                                          <p:spTgt spid="73"/>
                                        </p:tgtEl>
                                      </p:cBhvr>
                                    </p:animEffect>
                                  </p:childTnLst>
                                </p:cTn>
                              </p:par>
                              <p:par>
                                <p:cTn id="40" presetID="10" presetClass="entr" presetSubtype="0" fill="hold" nodeType="withEffect">
                                  <p:stCondLst>
                                    <p:cond delay="0"/>
                                  </p:stCondLst>
                                  <p:childTnLst>
                                    <p:set>
                                      <p:cBhvr>
                                        <p:cTn id="41" dur="1" fill="hold">
                                          <p:stCondLst>
                                            <p:cond delay="0"/>
                                          </p:stCondLst>
                                        </p:cTn>
                                        <p:tgtEl>
                                          <p:spTgt spid="77"/>
                                        </p:tgtEl>
                                        <p:attrNameLst>
                                          <p:attrName>style.visibility</p:attrName>
                                        </p:attrNameLst>
                                      </p:cBhvr>
                                      <p:to>
                                        <p:strVal val="visible"/>
                                      </p:to>
                                    </p:set>
                                    <p:animEffect transition="in" filter="fade">
                                      <p:cBhvr>
                                        <p:cTn id="42" dur="1000"/>
                                        <p:tgtEl>
                                          <p:spTgt spid="7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74"/>
                                        </p:tgtEl>
                                        <p:attrNameLst>
                                          <p:attrName>style.visibility</p:attrName>
                                        </p:attrNameLst>
                                      </p:cBhvr>
                                      <p:to>
                                        <p:strVal val="visible"/>
                                      </p:to>
                                    </p:set>
                                    <p:animEffect transition="in" filter="fade">
                                      <p:cBhvr>
                                        <p:cTn id="47" dur="1000"/>
                                        <p:tgtEl>
                                          <p:spTgt spid="74"/>
                                        </p:tgtEl>
                                      </p:cBhvr>
                                    </p:animEffect>
                                  </p:childTnLst>
                                </p:cTn>
                              </p:par>
                              <p:par>
                                <p:cTn id="48" presetID="10" presetClass="entr" presetSubtype="0" fill="hold" nodeType="withEffect">
                                  <p:stCondLst>
                                    <p:cond delay="0"/>
                                  </p:stCondLst>
                                  <p:childTnLst>
                                    <p:set>
                                      <p:cBhvr>
                                        <p:cTn id="49" dur="1" fill="hold">
                                          <p:stCondLst>
                                            <p:cond delay="0"/>
                                          </p:stCondLst>
                                        </p:cTn>
                                        <p:tgtEl>
                                          <p:spTgt spid="78"/>
                                        </p:tgtEl>
                                        <p:attrNameLst>
                                          <p:attrName>style.visibility</p:attrName>
                                        </p:attrNameLst>
                                      </p:cBhvr>
                                      <p:to>
                                        <p:strVal val="visible"/>
                                      </p:to>
                                    </p:set>
                                    <p:animEffect transition="in" filter="fade">
                                      <p:cBhvr>
                                        <p:cTn id="50" dur="10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3"/>
          <p:cNvSpPr txBox="1">
            <a:spLocks noGrp="1"/>
          </p:cNvSpPr>
          <p:nvPr>
            <p:ph type="title"/>
          </p:nvPr>
        </p:nvSpPr>
        <p:spPr>
          <a:xfrm>
            <a:off x="311700" y="445025"/>
            <a:ext cx="8520600" cy="7899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
              <a:t>Pedalling a bicycle is a 2D problem that exhibits muscle redundancy</a:t>
            </a:r>
            <a:endParaRPr/>
          </a:p>
        </p:txBody>
      </p:sp>
      <p:sp>
        <p:nvSpPr>
          <p:cNvPr id="84" name="Google Shape;84;p13"/>
          <p:cNvSpPr txBox="1">
            <a:spLocks noGrp="1"/>
          </p:cNvSpPr>
          <p:nvPr>
            <p:ph type="body" idx="1"/>
          </p:nvPr>
        </p:nvSpPr>
        <p:spPr>
          <a:xfrm>
            <a:off x="4496600" y="1234925"/>
            <a:ext cx="4260300" cy="1558500"/>
          </a:xfrm>
          <a:prstGeom prst="rect">
            <a:avLst/>
          </a:prstGeom>
        </p:spPr>
        <p:txBody>
          <a:bodyPr spcFirstLastPara="1" wrap="square" lIns="91425" tIns="45700" rIns="91425" bIns="45700" anchor="t" anchorCtr="0">
            <a:noAutofit/>
          </a:bodyPr>
          <a:lstStyle/>
          <a:p>
            <a:pPr marL="0" lvl="0" indent="0" algn="l" rtl="0">
              <a:spcBef>
                <a:spcPts val="600"/>
              </a:spcBef>
              <a:spcAft>
                <a:spcPts val="0"/>
              </a:spcAft>
              <a:buClr>
                <a:schemeClr val="dk1"/>
              </a:buClr>
              <a:buSzPts val="1100"/>
              <a:buFont typeface="Arial"/>
              <a:buNone/>
            </a:pPr>
            <a:r>
              <a:rPr lang="en" sz="1600" b="1"/>
              <a:t>Problem Statement:</a:t>
            </a:r>
            <a:endParaRPr sz="1600" b="1"/>
          </a:p>
          <a:p>
            <a:pPr marL="0" lvl="0" indent="0" algn="l" rtl="0">
              <a:spcBef>
                <a:spcPts val="600"/>
              </a:spcBef>
              <a:spcAft>
                <a:spcPts val="0"/>
              </a:spcAft>
              <a:buClr>
                <a:schemeClr val="dk1"/>
              </a:buClr>
              <a:buSzPts val="1100"/>
              <a:buFont typeface="Arial"/>
              <a:buNone/>
            </a:pPr>
            <a:r>
              <a:rPr lang="en" sz="1600"/>
              <a:t>We aim to optimize the lower limb muscle activations during cycling by using joint kinematics and kinetics from literature, and compare to previously gathered EMG data.</a:t>
            </a:r>
            <a:endParaRPr sz="1600"/>
          </a:p>
        </p:txBody>
      </p:sp>
      <p:pic>
        <p:nvPicPr>
          <p:cNvPr id="85" name="Google Shape;85;p13"/>
          <p:cNvPicPr preferRelativeResize="0"/>
          <p:nvPr/>
        </p:nvPicPr>
        <p:blipFill>
          <a:blip r:embed="rId3">
            <a:alphaModFix/>
          </a:blip>
          <a:stretch>
            <a:fillRect/>
          </a:stretch>
        </p:blipFill>
        <p:spPr>
          <a:xfrm>
            <a:off x="500525" y="1283300"/>
            <a:ext cx="2631075" cy="2631075"/>
          </a:xfrm>
          <a:prstGeom prst="rect">
            <a:avLst/>
          </a:prstGeom>
          <a:noFill/>
          <a:ln>
            <a:noFill/>
          </a:ln>
        </p:spPr>
      </p:pic>
      <p:sp>
        <p:nvSpPr>
          <p:cNvPr id="86" name="Google Shape;86;p13"/>
          <p:cNvSpPr txBox="1"/>
          <p:nvPr/>
        </p:nvSpPr>
        <p:spPr>
          <a:xfrm>
            <a:off x="0" y="4566275"/>
            <a:ext cx="8520600" cy="276900"/>
          </a:xfrm>
          <a:prstGeom prst="rect">
            <a:avLst/>
          </a:prstGeom>
          <a:noFill/>
          <a:ln>
            <a:noFill/>
          </a:ln>
        </p:spPr>
        <p:txBody>
          <a:bodyPr spcFirstLastPara="1" wrap="square" lIns="91425" tIns="91425" rIns="91425" bIns="91425" anchor="t" anchorCtr="0">
            <a:spAutoFit/>
          </a:bodyPr>
          <a:lstStyle/>
          <a:p>
            <a:pPr marL="0" marR="76200" lvl="0" indent="0" algn="l" rtl="0">
              <a:lnSpc>
                <a:spcPct val="135000"/>
              </a:lnSpc>
              <a:spcBef>
                <a:spcPts val="0"/>
              </a:spcBef>
              <a:spcAft>
                <a:spcPts val="0"/>
              </a:spcAft>
              <a:buNone/>
            </a:pPr>
            <a:r>
              <a:rPr lang="en" sz="600">
                <a:solidFill>
                  <a:schemeClr val="dk1"/>
                </a:solidFill>
              </a:rPr>
              <a:t>[1] </a:t>
            </a:r>
            <a:r>
              <a:rPr lang="en" sz="600" i="1">
                <a:solidFill>
                  <a:schemeClr val="dk1"/>
                </a:solidFill>
              </a:rPr>
              <a:t>Which Muscles Are Used When Riding a Bike?</a:t>
            </a:r>
            <a:r>
              <a:rPr lang="en" sz="600">
                <a:solidFill>
                  <a:schemeClr val="dk1"/>
                </a:solidFill>
              </a:rPr>
              <a:t>, (Mar. 30, 2017). [Online Video]. Available:</a:t>
            </a:r>
            <a:r>
              <a:rPr lang="en" sz="600">
                <a:solidFill>
                  <a:schemeClr val="dk1"/>
                </a:solidFill>
                <a:uFill>
                  <a:noFill/>
                </a:uFill>
                <a:hlinkClick r:id="rId4">
                  <a:extLst>
                    <a:ext uri="{A12FA001-AC4F-418D-AE19-62706E023703}">
                      <ahyp:hlinkClr xmlns:ahyp="http://schemas.microsoft.com/office/drawing/2018/hyperlinkcolor" val="tx"/>
                    </a:ext>
                  </a:extLst>
                </a:hlinkClick>
              </a:rPr>
              <a:t> </a:t>
            </a:r>
            <a:r>
              <a:rPr lang="en" sz="600" u="sng">
                <a:solidFill>
                  <a:schemeClr val="hlink"/>
                </a:solidFill>
                <a:hlinkClick r:id="rId4"/>
              </a:rPr>
              <a:t>https://www.youtube.com/watch?v=MqLHuwxB5-c</a:t>
            </a:r>
            <a:endParaRPr sz="600" u="sng">
              <a:solidFill>
                <a:schemeClr val="hlink"/>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311700" y="445025"/>
            <a:ext cx="8520600" cy="572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
              <a:t>Model</a:t>
            </a:r>
            <a:endParaRPr/>
          </a:p>
        </p:txBody>
      </p:sp>
      <p:pic>
        <p:nvPicPr>
          <p:cNvPr id="92" name="Google Shape;92;p14"/>
          <p:cNvPicPr preferRelativeResize="0"/>
          <p:nvPr/>
        </p:nvPicPr>
        <p:blipFill rotWithShape="1">
          <a:blip r:embed="rId3">
            <a:alphaModFix/>
          </a:blip>
          <a:srcRect l="1675" t="2837" r="1462"/>
          <a:stretch/>
        </p:blipFill>
        <p:spPr>
          <a:xfrm>
            <a:off x="512000" y="1194725"/>
            <a:ext cx="4871975" cy="3138925"/>
          </a:xfrm>
          <a:prstGeom prst="rect">
            <a:avLst/>
          </a:prstGeom>
          <a:noFill/>
          <a:ln>
            <a:noFill/>
          </a:ln>
        </p:spPr>
      </p:pic>
      <p:sp>
        <p:nvSpPr>
          <p:cNvPr id="93" name="Google Shape;93;p14"/>
          <p:cNvSpPr txBox="1"/>
          <p:nvPr/>
        </p:nvSpPr>
        <p:spPr>
          <a:xfrm>
            <a:off x="5695800" y="1376500"/>
            <a:ext cx="34482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t>Governed by: </a:t>
            </a:r>
            <a:endParaRPr sz="2000" b="1"/>
          </a:p>
          <a:p>
            <a:pPr marL="0" lvl="0" indent="0" algn="l" rtl="0">
              <a:spcBef>
                <a:spcPts val="0"/>
              </a:spcBef>
              <a:spcAft>
                <a:spcPts val="0"/>
              </a:spcAft>
              <a:buNone/>
            </a:pPr>
            <a:endParaRPr sz="2000" b="1"/>
          </a:p>
          <a:p>
            <a:pPr marL="0" lvl="0" indent="0" algn="l" rtl="0">
              <a:spcBef>
                <a:spcPts val="0"/>
              </a:spcBef>
              <a:spcAft>
                <a:spcPts val="0"/>
              </a:spcAft>
              <a:buNone/>
            </a:pPr>
            <a:r>
              <a:rPr lang="en" sz="2000" b="1"/>
              <a:t>∑F - </a:t>
            </a:r>
            <a:r>
              <a:rPr lang="en" sz="2000" b="1">
                <a:solidFill>
                  <a:schemeClr val="dk1"/>
                </a:solidFill>
              </a:rPr>
              <a:t>∑F</a:t>
            </a:r>
            <a:r>
              <a:rPr lang="en" sz="2000" b="1" baseline="-25000">
                <a:solidFill>
                  <a:schemeClr val="dk1"/>
                </a:solidFill>
              </a:rPr>
              <a:t>a</a:t>
            </a:r>
            <a:r>
              <a:rPr lang="en" sz="2000" b="1"/>
              <a:t> = m*a - </a:t>
            </a:r>
            <a:r>
              <a:rPr lang="en" sz="2000" b="1">
                <a:solidFill>
                  <a:schemeClr val="dk1"/>
                </a:solidFill>
              </a:rPr>
              <a:t>∑F</a:t>
            </a:r>
            <a:r>
              <a:rPr lang="en" sz="2000" b="1" baseline="-25000">
                <a:solidFill>
                  <a:schemeClr val="dk1"/>
                </a:solidFill>
              </a:rPr>
              <a:t>a</a:t>
            </a:r>
            <a:r>
              <a:rPr lang="en" sz="2000" b="1"/>
              <a:t>= 0</a:t>
            </a:r>
            <a:endParaRPr sz="2000" b="1"/>
          </a:p>
          <a:p>
            <a:pPr marL="0" lvl="0" indent="0" algn="l" rtl="0">
              <a:spcBef>
                <a:spcPts val="0"/>
              </a:spcBef>
              <a:spcAft>
                <a:spcPts val="0"/>
              </a:spcAft>
              <a:buNone/>
            </a:pPr>
            <a:endParaRPr sz="2000" b="1">
              <a:solidFill>
                <a:schemeClr val="dk1"/>
              </a:solidFill>
            </a:endParaRPr>
          </a:p>
          <a:p>
            <a:pPr marL="0" lvl="0" indent="0" algn="l" rtl="0">
              <a:spcBef>
                <a:spcPts val="0"/>
              </a:spcBef>
              <a:spcAft>
                <a:spcPts val="0"/>
              </a:spcAft>
              <a:buClr>
                <a:schemeClr val="dk1"/>
              </a:buClr>
              <a:buSzPts val="1100"/>
              <a:buFont typeface="Arial"/>
              <a:buNone/>
            </a:pPr>
            <a:r>
              <a:rPr lang="en" sz="2000" b="1">
                <a:solidFill>
                  <a:schemeClr val="dk1"/>
                </a:solidFill>
              </a:rPr>
              <a:t>Given F</a:t>
            </a:r>
            <a:r>
              <a:rPr lang="en" sz="2000" b="1" baseline="-25000">
                <a:solidFill>
                  <a:schemeClr val="dk1"/>
                </a:solidFill>
              </a:rPr>
              <a:t>a</a:t>
            </a:r>
            <a:r>
              <a:rPr lang="en" sz="2000" b="1">
                <a:solidFill>
                  <a:schemeClr val="dk1"/>
                </a:solidFill>
              </a:rPr>
              <a:t> (applied pedal force) and joint positions</a:t>
            </a:r>
            <a:endParaRPr sz="2000" b="1">
              <a:solidFill>
                <a:schemeClr val="dk1"/>
              </a:solidFill>
            </a:endParaRPr>
          </a:p>
        </p:txBody>
      </p:sp>
      <p:sp>
        <p:nvSpPr>
          <p:cNvPr id="94" name="Google Shape;94;p14"/>
          <p:cNvSpPr txBox="1"/>
          <p:nvPr/>
        </p:nvSpPr>
        <p:spPr>
          <a:xfrm>
            <a:off x="160750" y="4383875"/>
            <a:ext cx="62286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a:solidFill>
                  <a:srgbClr val="212121"/>
                </a:solidFill>
                <a:highlight>
                  <a:srgbClr val="FFFFFF"/>
                </a:highlight>
                <a:latin typeface="Roboto"/>
                <a:ea typeface="Roboto"/>
                <a:cs typeface="Roboto"/>
                <a:sym typeface="Roboto"/>
              </a:rPr>
              <a:t>Lee C, Oh S. “Development, Analysis, and Control of Series Elastic Actuator-Driven Robot Leg”. Front Neurorobot. 2019 May 7;13:17. doi: 10.3389/fnbot.2019.00017. </a:t>
            </a:r>
            <a:endParaRPr sz="1000">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311700" y="445025"/>
            <a:ext cx="8520600" cy="572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
              <a:t>Forward dynamics approach uses measured joint kinematics to produce optimal muscle excitations</a:t>
            </a:r>
            <a:endParaRPr/>
          </a:p>
        </p:txBody>
      </p:sp>
      <p:pic>
        <p:nvPicPr>
          <p:cNvPr id="100" name="Google Shape;100;p15"/>
          <p:cNvPicPr preferRelativeResize="0"/>
          <p:nvPr/>
        </p:nvPicPr>
        <p:blipFill>
          <a:blip r:embed="rId3">
            <a:alphaModFix/>
          </a:blip>
          <a:stretch>
            <a:fillRect/>
          </a:stretch>
        </p:blipFill>
        <p:spPr>
          <a:xfrm>
            <a:off x="0" y="1801025"/>
            <a:ext cx="5615249" cy="2279075"/>
          </a:xfrm>
          <a:prstGeom prst="rect">
            <a:avLst/>
          </a:prstGeom>
          <a:noFill/>
          <a:ln>
            <a:noFill/>
          </a:ln>
        </p:spPr>
      </p:pic>
      <p:sp>
        <p:nvSpPr>
          <p:cNvPr id="101" name="Google Shape;101;p15"/>
          <p:cNvSpPr txBox="1"/>
          <p:nvPr/>
        </p:nvSpPr>
        <p:spPr>
          <a:xfrm>
            <a:off x="0" y="4321450"/>
            <a:ext cx="7522500" cy="526500"/>
          </a:xfrm>
          <a:prstGeom prst="rect">
            <a:avLst/>
          </a:prstGeom>
          <a:noFill/>
          <a:ln>
            <a:noFill/>
          </a:ln>
        </p:spPr>
        <p:txBody>
          <a:bodyPr spcFirstLastPara="1" wrap="square" lIns="91425" tIns="91425" rIns="91425" bIns="91425" anchor="t" anchorCtr="0">
            <a:spAutoFit/>
          </a:bodyPr>
          <a:lstStyle/>
          <a:p>
            <a:pPr marL="215900" marR="50800" lvl="0" indent="0" algn="l" rtl="0">
              <a:lnSpc>
                <a:spcPct val="135000"/>
              </a:lnSpc>
              <a:spcBef>
                <a:spcPts val="0"/>
              </a:spcBef>
              <a:spcAft>
                <a:spcPts val="0"/>
              </a:spcAft>
              <a:buClr>
                <a:schemeClr val="dk1"/>
              </a:buClr>
              <a:buSzPts val="1100"/>
              <a:buFont typeface="Arial"/>
              <a:buNone/>
            </a:pPr>
            <a:r>
              <a:rPr lang="en" sz="600">
                <a:solidFill>
                  <a:schemeClr val="dk1"/>
                </a:solidFill>
              </a:rPr>
              <a:t>[1] A. Erdemir, S. McLean, W. Herzog, and A. J. van den Bogert, “Model-based estimation of muscle forces exerted during movements,” </a:t>
            </a:r>
            <a:r>
              <a:rPr lang="en" sz="600" i="1">
                <a:solidFill>
                  <a:schemeClr val="dk1"/>
                </a:solidFill>
              </a:rPr>
              <a:t>Clinical Biomechanics</a:t>
            </a:r>
            <a:r>
              <a:rPr lang="en" sz="600">
                <a:solidFill>
                  <a:schemeClr val="dk1"/>
                </a:solidFill>
              </a:rPr>
              <a:t>, vol. 22, no. 2, pp. 131–154, Feb. 2007, doi:</a:t>
            </a:r>
            <a:r>
              <a:rPr lang="en" sz="600">
                <a:solidFill>
                  <a:schemeClr val="dk1"/>
                </a:solidFill>
                <a:uFill>
                  <a:noFill/>
                </a:uFill>
                <a:hlinkClick r:id="rId4">
                  <a:extLst>
                    <a:ext uri="{A12FA001-AC4F-418D-AE19-62706E023703}">
                      <ahyp:hlinkClr xmlns:ahyp="http://schemas.microsoft.com/office/drawing/2018/hyperlinkcolor" val="tx"/>
                    </a:ext>
                  </a:extLst>
                </a:hlinkClick>
              </a:rPr>
              <a:t> </a:t>
            </a:r>
            <a:r>
              <a:rPr lang="en" sz="600" u="sng">
                <a:solidFill>
                  <a:schemeClr val="hlink"/>
                </a:solidFill>
                <a:hlinkClick r:id="rId4"/>
              </a:rPr>
              <a:t>10.1016/j.clinbiomech.2006.09.005</a:t>
            </a:r>
            <a:r>
              <a:rPr lang="en" sz="600">
                <a:solidFill>
                  <a:schemeClr val="dk1"/>
                </a:solidFill>
              </a:rPr>
              <a:t>.</a:t>
            </a:r>
            <a:endParaRPr sz="600">
              <a:solidFill>
                <a:schemeClr val="dk1"/>
              </a:solidFill>
            </a:endParaRPr>
          </a:p>
          <a:p>
            <a:pPr marL="215900" marR="50800" lvl="0" indent="0" algn="l" rtl="0">
              <a:lnSpc>
                <a:spcPct val="135000"/>
              </a:lnSpc>
              <a:spcBef>
                <a:spcPts val="0"/>
              </a:spcBef>
              <a:spcAft>
                <a:spcPts val="0"/>
              </a:spcAft>
              <a:buClr>
                <a:schemeClr val="dk1"/>
              </a:buClr>
              <a:buSzPts val="1100"/>
              <a:buFont typeface="Arial"/>
              <a:buNone/>
            </a:pPr>
            <a:r>
              <a:rPr lang="en" sz="600">
                <a:solidFill>
                  <a:schemeClr val="dk1"/>
                </a:solidFill>
              </a:rPr>
              <a:t>[2] B. I. Prilutsky and R. J. Gregor, “Analysis of muscle coordination strategies in cycling,” </a:t>
            </a:r>
            <a:r>
              <a:rPr lang="en" sz="600" i="1">
                <a:solidFill>
                  <a:schemeClr val="dk1"/>
                </a:solidFill>
              </a:rPr>
              <a:t>IEEE Transactions on Rehabilitation Engineering</a:t>
            </a:r>
            <a:r>
              <a:rPr lang="en" sz="600">
                <a:solidFill>
                  <a:schemeClr val="dk1"/>
                </a:solidFill>
              </a:rPr>
              <a:t>, vol. 8, no. 3, pp. 362–370, Sep. 2000, doi:</a:t>
            </a:r>
            <a:r>
              <a:rPr lang="en" sz="600">
                <a:solidFill>
                  <a:schemeClr val="dk1"/>
                </a:solidFill>
                <a:uFill>
                  <a:noFill/>
                </a:uFill>
                <a:hlinkClick r:id="rId5">
                  <a:extLst>
                    <a:ext uri="{A12FA001-AC4F-418D-AE19-62706E023703}">
                      <ahyp:hlinkClr xmlns:ahyp="http://schemas.microsoft.com/office/drawing/2018/hyperlinkcolor" val="tx"/>
                    </a:ext>
                  </a:extLst>
                </a:hlinkClick>
              </a:rPr>
              <a:t> </a:t>
            </a:r>
            <a:r>
              <a:rPr lang="en" sz="600" u="sng">
                <a:solidFill>
                  <a:schemeClr val="hlink"/>
                </a:solidFill>
                <a:hlinkClick r:id="rId5"/>
              </a:rPr>
              <a:t>10.1109/86.867878</a:t>
            </a:r>
            <a:r>
              <a:rPr lang="en" sz="600">
                <a:solidFill>
                  <a:schemeClr val="dk1"/>
                </a:solidFill>
              </a:rPr>
              <a:t>.</a:t>
            </a:r>
            <a:endParaRPr/>
          </a:p>
        </p:txBody>
      </p:sp>
      <p:pic>
        <p:nvPicPr>
          <p:cNvPr id="102" name="Google Shape;102;p15"/>
          <p:cNvPicPr preferRelativeResize="0"/>
          <p:nvPr/>
        </p:nvPicPr>
        <p:blipFill>
          <a:blip r:embed="rId6">
            <a:alphaModFix/>
          </a:blip>
          <a:stretch>
            <a:fillRect/>
          </a:stretch>
        </p:blipFill>
        <p:spPr>
          <a:xfrm>
            <a:off x="5973059" y="1801025"/>
            <a:ext cx="2859241" cy="2353025"/>
          </a:xfrm>
          <a:prstGeom prst="rect">
            <a:avLst/>
          </a:prstGeom>
          <a:noFill/>
          <a:ln>
            <a:noFill/>
          </a:ln>
        </p:spPr>
      </p:pic>
      <p:sp>
        <p:nvSpPr>
          <p:cNvPr id="103" name="Google Shape;103;p15"/>
          <p:cNvSpPr txBox="1"/>
          <p:nvPr/>
        </p:nvSpPr>
        <p:spPr>
          <a:xfrm>
            <a:off x="1186725" y="1386900"/>
            <a:ext cx="324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Open Sans"/>
                <a:ea typeface="Open Sans"/>
                <a:cs typeface="Open Sans"/>
                <a:sym typeface="Open Sans"/>
              </a:rPr>
              <a:t>Forward Dynamics [1]</a:t>
            </a:r>
            <a:endParaRPr b="1">
              <a:latin typeface="Open Sans"/>
              <a:ea typeface="Open Sans"/>
              <a:cs typeface="Open Sans"/>
              <a:sym typeface="Open Sans"/>
            </a:endParaRPr>
          </a:p>
        </p:txBody>
      </p:sp>
      <p:sp>
        <p:nvSpPr>
          <p:cNvPr id="104" name="Google Shape;104;p15"/>
          <p:cNvSpPr txBox="1"/>
          <p:nvPr/>
        </p:nvSpPr>
        <p:spPr>
          <a:xfrm>
            <a:off x="5857825" y="1279200"/>
            <a:ext cx="32418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Open Sans"/>
                <a:ea typeface="Open Sans"/>
                <a:cs typeface="Open Sans"/>
                <a:sym typeface="Open Sans"/>
              </a:rPr>
              <a:t>Measured EMG of Muscle (HA = Hamstring, GLM = Glutes) [2]</a:t>
            </a:r>
            <a:endParaRPr b="1">
              <a:latin typeface="Open Sans"/>
              <a:ea typeface="Open Sans"/>
              <a:cs typeface="Open Sans"/>
              <a:sym typeface="Open Sans"/>
            </a:endParaRPr>
          </a:p>
        </p:txBody>
      </p:sp>
      <p:sp>
        <p:nvSpPr>
          <p:cNvPr id="105" name="Google Shape;105;p15"/>
          <p:cNvSpPr/>
          <p:nvPr/>
        </p:nvSpPr>
        <p:spPr>
          <a:xfrm>
            <a:off x="1370900" y="2458375"/>
            <a:ext cx="850500" cy="793800"/>
          </a:xfrm>
          <a:prstGeom prst="rect">
            <a:avLst/>
          </a:prstGeom>
          <a:noFill/>
          <a:ln w="2857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3447900" y="2389175"/>
            <a:ext cx="980400" cy="739200"/>
          </a:xfrm>
          <a:prstGeom prst="rect">
            <a:avLst/>
          </a:prstGeom>
          <a:noFill/>
          <a:ln w="2857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706800" y="3644500"/>
            <a:ext cx="1437300" cy="435600"/>
          </a:xfrm>
          <a:prstGeom prst="rect">
            <a:avLst/>
          </a:prstGeom>
          <a:noFill/>
          <a:ln w="2857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4428300" y="2389175"/>
            <a:ext cx="1081200" cy="435600"/>
          </a:xfrm>
          <a:prstGeom prst="rect">
            <a:avLst/>
          </a:prstGeom>
          <a:noFill/>
          <a:ln w="28575" cap="flat" cmpd="sng">
            <a:solidFill>
              <a:srgbClr val="FFD9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1000"/>
                                        <p:tgtEl>
                                          <p:spTgt spid="10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1000"/>
                                        <p:tgtEl>
                                          <p:spTgt spid="105"/>
                                        </p:tgtEl>
                                      </p:cBhvr>
                                    </p:animEffect>
                                    <p:set>
                                      <p:cBhvr>
                                        <p:cTn id="12" dur="1" fill="hold">
                                          <p:stCondLst>
                                            <p:cond delay="1000"/>
                                          </p:stCondLst>
                                        </p:cTn>
                                        <p:tgtEl>
                                          <p:spTgt spid="105"/>
                                        </p:tgtEl>
                                        <p:attrNameLst>
                                          <p:attrName>style.visibility</p:attrName>
                                        </p:attrNameLst>
                                      </p:cBhvr>
                                      <p:to>
                                        <p:strVal val="hidden"/>
                                      </p:to>
                                    </p:set>
                                  </p:childTnLst>
                                </p:cTn>
                              </p:par>
                              <p:par>
                                <p:cTn id="13" presetID="10" presetClass="entr" presetSubtype="0" fill="hold" nodeType="withEffect">
                                  <p:stCondLst>
                                    <p:cond delay="0"/>
                                  </p:stCondLst>
                                  <p:childTnLst>
                                    <p:set>
                                      <p:cBhvr>
                                        <p:cTn id="14" dur="1" fill="hold">
                                          <p:stCondLst>
                                            <p:cond delay="0"/>
                                          </p:stCondLst>
                                        </p:cTn>
                                        <p:tgtEl>
                                          <p:spTgt spid="106"/>
                                        </p:tgtEl>
                                        <p:attrNameLst>
                                          <p:attrName>style.visibility</p:attrName>
                                        </p:attrNameLst>
                                      </p:cBhvr>
                                      <p:to>
                                        <p:strVal val="visible"/>
                                      </p:to>
                                    </p:set>
                                    <p:animEffect transition="in" filter="fade">
                                      <p:cBhvr>
                                        <p:cTn id="15" dur="1000"/>
                                        <p:tgtEl>
                                          <p:spTgt spid="10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07"/>
                                        </p:tgtEl>
                                        <p:attrNameLst>
                                          <p:attrName>style.visibility</p:attrName>
                                        </p:attrNameLst>
                                      </p:cBhvr>
                                      <p:to>
                                        <p:strVal val="visible"/>
                                      </p:to>
                                    </p:set>
                                    <p:animEffect transition="in" filter="fade">
                                      <p:cBhvr>
                                        <p:cTn id="20" dur="1000"/>
                                        <p:tgtEl>
                                          <p:spTgt spid="107"/>
                                        </p:tgtEl>
                                      </p:cBhvr>
                                    </p:animEffect>
                                  </p:childTnLst>
                                </p:cTn>
                              </p:par>
                              <p:par>
                                <p:cTn id="21" presetID="10" presetClass="exit" presetSubtype="0" fill="hold" nodeType="withEffect">
                                  <p:stCondLst>
                                    <p:cond delay="0"/>
                                  </p:stCondLst>
                                  <p:childTnLst>
                                    <p:animEffect transition="out" filter="fade">
                                      <p:cBhvr>
                                        <p:cTn id="22" dur="1000"/>
                                        <p:tgtEl>
                                          <p:spTgt spid="106"/>
                                        </p:tgtEl>
                                      </p:cBhvr>
                                    </p:animEffect>
                                    <p:set>
                                      <p:cBhvr>
                                        <p:cTn id="23" dur="1" fill="hold">
                                          <p:stCondLst>
                                            <p:cond delay="1000"/>
                                          </p:stCondLst>
                                        </p:cTn>
                                        <p:tgtEl>
                                          <p:spTgt spid="106"/>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08"/>
                                        </p:tgtEl>
                                        <p:attrNameLst>
                                          <p:attrName>style.visibility</p:attrName>
                                        </p:attrNameLst>
                                      </p:cBhvr>
                                      <p:to>
                                        <p:strVal val="visible"/>
                                      </p:to>
                                    </p:set>
                                    <p:animEffect transition="in" filter="fade">
                                      <p:cBhvr>
                                        <p:cTn id="28" dur="1000"/>
                                        <p:tgtEl>
                                          <p:spTgt spid="108"/>
                                        </p:tgtEl>
                                      </p:cBhvr>
                                    </p:animEffect>
                                  </p:childTnLst>
                                </p:cTn>
                              </p:par>
                              <p:par>
                                <p:cTn id="29" presetID="10" presetClass="entr" presetSubtype="0" fill="hold" nodeType="withEffect">
                                  <p:stCondLst>
                                    <p:cond delay="0"/>
                                  </p:stCondLst>
                                  <p:childTnLst>
                                    <p:set>
                                      <p:cBhvr>
                                        <p:cTn id="30" dur="1" fill="hold">
                                          <p:stCondLst>
                                            <p:cond delay="0"/>
                                          </p:stCondLst>
                                        </p:cTn>
                                        <p:tgtEl>
                                          <p:spTgt spid="102"/>
                                        </p:tgtEl>
                                        <p:attrNameLst>
                                          <p:attrName>style.visibility</p:attrName>
                                        </p:attrNameLst>
                                      </p:cBhvr>
                                      <p:to>
                                        <p:strVal val="visible"/>
                                      </p:to>
                                    </p:set>
                                    <p:animEffect transition="in" filter="fade">
                                      <p:cBhvr>
                                        <p:cTn id="31" dur="1000"/>
                                        <p:tgtEl>
                                          <p:spTgt spid="102"/>
                                        </p:tgtEl>
                                      </p:cBhvr>
                                    </p:animEffect>
                                  </p:childTnLst>
                                </p:cTn>
                              </p:par>
                              <p:par>
                                <p:cTn id="32" presetID="10" presetClass="entr" presetSubtype="0" fill="hold" nodeType="withEffect">
                                  <p:stCondLst>
                                    <p:cond delay="0"/>
                                  </p:stCondLst>
                                  <p:childTnLst>
                                    <p:set>
                                      <p:cBhvr>
                                        <p:cTn id="33" dur="1" fill="hold">
                                          <p:stCondLst>
                                            <p:cond delay="0"/>
                                          </p:stCondLst>
                                        </p:cTn>
                                        <p:tgtEl>
                                          <p:spTgt spid="104"/>
                                        </p:tgtEl>
                                        <p:attrNameLst>
                                          <p:attrName>style.visibility</p:attrName>
                                        </p:attrNameLst>
                                      </p:cBhvr>
                                      <p:to>
                                        <p:strVal val="visible"/>
                                      </p:to>
                                    </p:set>
                                    <p:animEffect transition="in" filter="fade">
                                      <p:cBhvr>
                                        <p:cTn id="34" dur="10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6"/>
          <p:cNvSpPr txBox="1">
            <a:spLocks noGrp="1"/>
          </p:cNvSpPr>
          <p:nvPr>
            <p:ph type="title"/>
          </p:nvPr>
        </p:nvSpPr>
        <p:spPr>
          <a:xfrm>
            <a:off x="311700" y="445025"/>
            <a:ext cx="8520600" cy="572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
              <a:t>Methodology/Tools </a:t>
            </a:r>
            <a:endParaRPr/>
          </a:p>
        </p:txBody>
      </p:sp>
      <p:sp>
        <p:nvSpPr>
          <p:cNvPr id="114" name="Google Shape;114;p16"/>
          <p:cNvSpPr txBox="1">
            <a:spLocks noGrp="1"/>
          </p:cNvSpPr>
          <p:nvPr>
            <p:ph type="body" idx="1"/>
          </p:nvPr>
        </p:nvSpPr>
        <p:spPr>
          <a:xfrm>
            <a:off x="4572000" y="716350"/>
            <a:ext cx="4293900" cy="572700"/>
          </a:xfrm>
          <a:prstGeom prst="rect">
            <a:avLst/>
          </a:prstGeom>
        </p:spPr>
        <p:txBody>
          <a:bodyPr spcFirstLastPara="1" wrap="square" lIns="91425" tIns="45700" rIns="91425" bIns="45700" anchor="t" anchorCtr="0">
            <a:noAutofit/>
          </a:bodyPr>
          <a:lstStyle/>
          <a:p>
            <a:pPr marL="0" lvl="0" indent="0" algn="l" rtl="0">
              <a:spcBef>
                <a:spcPts val="600"/>
              </a:spcBef>
              <a:spcAft>
                <a:spcPts val="0"/>
              </a:spcAft>
              <a:buNone/>
            </a:pPr>
            <a:r>
              <a:rPr lang="en"/>
              <a:t>Natural constraints and sub-optimization problems arise from the physiological properties of our muscles, such as the force-length-moment arm relationship [2]</a:t>
            </a:r>
            <a:endParaRPr/>
          </a:p>
          <a:p>
            <a:pPr marL="0" lvl="0" indent="0" algn="l" rtl="0">
              <a:spcBef>
                <a:spcPts val="600"/>
              </a:spcBef>
              <a:spcAft>
                <a:spcPts val="0"/>
              </a:spcAft>
              <a:buNone/>
            </a:pPr>
            <a:endParaRPr/>
          </a:p>
        </p:txBody>
      </p:sp>
      <p:pic>
        <p:nvPicPr>
          <p:cNvPr id="115" name="Google Shape;115;p16"/>
          <p:cNvPicPr preferRelativeResize="0"/>
          <p:nvPr/>
        </p:nvPicPr>
        <p:blipFill>
          <a:blip r:embed="rId3">
            <a:alphaModFix/>
          </a:blip>
          <a:stretch>
            <a:fillRect/>
          </a:stretch>
        </p:blipFill>
        <p:spPr>
          <a:xfrm>
            <a:off x="487125" y="1152475"/>
            <a:ext cx="1160000" cy="3087650"/>
          </a:xfrm>
          <a:prstGeom prst="rect">
            <a:avLst/>
          </a:prstGeom>
          <a:noFill/>
          <a:ln>
            <a:noFill/>
          </a:ln>
        </p:spPr>
      </p:pic>
      <p:sp>
        <p:nvSpPr>
          <p:cNvPr id="116" name="Google Shape;116;p16"/>
          <p:cNvSpPr txBox="1"/>
          <p:nvPr/>
        </p:nvSpPr>
        <p:spPr>
          <a:xfrm>
            <a:off x="1916200" y="1784325"/>
            <a:ext cx="20094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 </a:t>
            </a:r>
            <a:r>
              <a:rPr lang="en" b="1"/>
              <a:t>OpenSim </a:t>
            </a:r>
            <a:r>
              <a:rPr lang="en"/>
              <a:t>[</a:t>
            </a:r>
            <a:r>
              <a:rPr lang="en" b="1">
                <a:solidFill>
                  <a:schemeClr val="dk1"/>
                </a:solidFill>
                <a:latin typeface="Open Sans"/>
                <a:ea typeface="Open Sans"/>
                <a:cs typeface="Open Sans"/>
                <a:sym typeface="Open Sans"/>
              </a:rPr>
              <a:t>1</a:t>
            </a:r>
            <a:r>
              <a:rPr lang="en"/>
              <a:t>]</a:t>
            </a:r>
            <a:endParaRPr/>
          </a:p>
          <a:p>
            <a:pPr marL="0" lvl="0" indent="0" algn="l" rtl="0">
              <a:spcBef>
                <a:spcPts val="0"/>
              </a:spcBef>
              <a:spcAft>
                <a:spcPts val="0"/>
              </a:spcAft>
              <a:buNone/>
            </a:pPr>
            <a:endParaRPr/>
          </a:p>
          <a:p>
            <a:pPr marL="0" lvl="0" indent="0" algn="l" rtl="0">
              <a:spcBef>
                <a:spcPts val="0"/>
              </a:spcBef>
              <a:spcAft>
                <a:spcPts val="0"/>
              </a:spcAft>
              <a:buNone/>
            </a:pPr>
            <a:r>
              <a:rPr lang="en"/>
              <a:t>Open-source software with ability to easily run forwards dynamics for validation</a:t>
            </a:r>
            <a:endParaRPr/>
          </a:p>
        </p:txBody>
      </p:sp>
      <p:pic>
        <p:nvPicPr>
          <p:cNvPr id="117" name="Google Shape;117;p16"/>
          <p:cNvPicPr preferRelativeResize="0"/>
          <p:nvPr/>
        </p:nvPicPr>
        <p:blipFill>
          <a:blip r:embed="rId4">
            <a:alphaModFix/>
          </a:blip>
          <a:stretch>
            <a:fillRect/>
          </a:stretch>
        </p:blipFill>
        <p:spPr>
          <a:xfrm>
            <a:off x="5104125" y="1725175"/>
            <a:ext cx="2731675" cy="2678100"/>
          </a:xfrm>
          <a:prstGeom prst="rect">
            <a:avLst/>
          </a:prstGeom>
          <a:noFill/>
          <a:ln>
            <a:noFill/>
          </a:ln>
        </p:spPr>
      </p:pic>
      <p:sp>
        <p:nvSpPr>
          <p:cNvPr id="118" name="Google Shape;118;p16"/>
          <p:cNvSpPr txBox="1"/>
          <p:nvPr/>
        </p:nvSpPr>
        <p:spPr>
          <a:xfrm>
            <a:off x="231050" y="4222475"/>
            <a:ext cx="49929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00">
                <a:solidFill>
                  <a:schemeClr val="dk1"/>
                </a:solidFill>
              </a:rPr>
              <a:t>[</a:t>
            </a:r>
            <a:r>
              <a:rPr lang="en" sz="700">
                <a:solidFill>
                  <a:schemeClr val="dk1"/>
                </a:solidFill>
                <a:latin typeface="Open Sans"/>
                <a:ea typeface="Open Sans"/>
                <a:cs typeface="Open Sans"/>
                <a:sym typeface="Open Sans"/>
              </a:rPr>
              <a:t>1</a:t>
            </a:r>
            <a:r>
              <a:rPr lang="en" sz="700">
                <a:solidFill>
                  <a:schemeClr val="dk1"/>
                </a:solidFill>
              </a:rPr>
              <a:t>] </a:t>
            </a:r>
            <a:r>
              <a:rPr lang="en" sz="700">
                <a:solidFill>
                  <a:schemeClr val="dk1"/>
                </a:solidFill>
                <a:highlight>
                  <a:srgbClr val="FFFFFF"/>
                </a:highlight>
                <a:latin typeface="Roboto"/>
                <a:ea typeface="Roboto"/>
                <a:cs typeface="Roboto"/>
                <a:sym typeface="Roboto"/>
              </a:rPr>
              <a:t>Delp SL, Anderson FC, Arnold AS, Loan P, Habib A, John CT, et al. OpenSim: Open source to create and analyze dynamic simulations of movement. IEEE Trans Biomed Eng. 2007;54(11):1940–50.</a:t>
            </a:r>
            <a:endParaRPr sz="700">
              <a:solidFill>
                <a:schemeClr val="dk1"/>
              </a:solidFill>
              <a:highlight>
                <a:srgbClr val="FFFFFF"/>
              </a:highlight>
              <a:latin typeface="Roboto"/>
              <a:ea typeface="Roboto"/>
              <a:cs typeface="Roboto"/>
              <a:sym typeface="Roboto"/>
            </a:endParaRPr>
          </a:p>
          <a:p>
            <a:pPr marL="0" lvl="0" indent="0" algn="l" rtl="0">
              <a:spcBef>
                <a:spcPts val="600"/>
              </a:spcBef>
              <a:spcAft>
                <a:spcPts val="0"/>
              </a:spcAft>
              <a:buClr>
                <a:schemeClr val="dk1"/>
              </a:buClr>
              <a:buSzPts val="1100"/>
              <a:buFont typeface="Arial"/>
              <a:buNone/>
            </a:pPr>
            <a:r>
              <a:rPr lang="en" sz="700">
                <a:solidFill>
                  <a:schemeClr val="dk1"/>
                </a:solidFill>
                <a:latin typeface="Open Sans"/>
                <a:ea typeface="Open Sans"/>
                <a:cs typeface="Open Sans"/>
                <a:sym typeface="Open Sans"/>
              </a:rPr>
              <a:t>[2] Uchida, Thomas and Delp, Scott. “</a:t>
            </a:r>
            <a:r>
              <a:rPr lang="en" sz="700">
                <a:solidFill>
                  <a:schemeClr val="dk1"/>
                </a:solidFill>
                <a:highlight>
                  <a:srgbClr val="FFFFFF"/>
                </a:highlight>
              </a:rPr>
              <a:t>Biomechanics of Movement: The Science of Sports, Robotics, and Rehabilitation.” </a:t>
            </a:r>
            <a:r>
              <a:rPr lang="en" sz="700" i="1">
                <a:solidFill>
                  <a:schemeClr val="dk1"/>
                </a:solidFill>
                <a:highlight>
                  <a:srgbClr val="FFFFFF"/>
                </a:highlight>
              </a:rPr>
              <a:t>MIT Press, </a:t>
            </a:r>
            <a:r>
              <a:rPr lang="en" sz="700">
                <a:solidFill>
                  <a:schemeClr val="dk1"/>
                </a:solidFill>
                <a:highlight>
                  <a:srgbClr val="FFFFFF"/>
                </a:highlight>
                <a:latin typeface="Roboto"/>
                <a:ea typeface="Roboto"/>
                <a:cs typeface="Roboto"/>
                <a:sym typeface="Roboto"/>
              </a:rPr>
              <a:t>2020</a:t>
            </a:r>
            <a:endParaRPr sz="700" i="1">
              <a:solidFill>
                <a:schemeClr val="dk1"/>
              </a:solidFill>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7"/>
          <p:cNvSpPr txBox="1">
            <a:spLocks noGrp="1"/>
          </p:cNvSpPr>
          <p:nvPr>
            <p:ph type="title"/>
          </p:nvPr>
        </p:nvSpPr>
        <p:spPr>
          <a:xfrm>
            <a:off x="267163" y="254025"/>
            <a:ext cx="8520600" cy="572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
              <a:t>Planned Schedule</a:t>
            </a:r>
            <a:endParaRPr/>
          </a:p>
        </p:txBody>
      </p:sp>
      <p:graphicFrame>
        <p:nvGraphicFramePr>
          <p:cNvPr id="124" name="Google Shape;124;p17"/>
          <p:cNvGraphicFramePr/>
          <p:nvPr/>
        </p:nvGraphicFramePr>
        <p:xfrm>
          <a:off x="267175" y="718800"/>
          <a:ext cx="7231775" cy="4075919"/>
        </p:xfrm>
        <a:graphic>
          <a:graphicData uri="http://schemas.openxmlformats.org/drawingml/2006/table">
            <a:tbl>
              <a:tblPr>
                <a:noFill/>
                <a:tableStyleId>{D852F549-47A9-48B2-A3AC-5DC83949C60D}</a:tableStyleId>
              </a:tblPr>
              <a:tblGrid>
                <a:gridCol w="2431675">
                  <a:extLst>
                    <a:ext uri="{9D8B030D-6E8A-4147-A177-3AD203B41FA5}">
                      <a16:colId xmlns:a16="http://schemas.microsoft.com/office/drawing/2014/main" val="20000"/>
                    </a:ext>
                  </a:extLst>
                </a:gridCol>
                <a:gridCol w="4800100">
                  <a:extLst>
                    <a:ext uri="{9D8B030D-6E8A-4147-A177-3AD203B41FA5}">
                      <a16:colId xmlns:a16="http://schemas.microsoft.com/office/drawing/2014/main" val="20001"/>
                    </a:ext>
                  </a:extLst>
                </a:gridCol>
              </a:tblGrid>
              <a:tr h="399800">
                <a:tc>
                  <a:txBody>
                    <a:bodyPr/>
                    <a:lstStyle/>
                    <a:p>
                      <a:pPr marL="0" lvl="0" indent="0" algn="l" rtl="0">
                        <a:lnSpc>
                          <a:spcPct val="115000"/>
                        </a:lnSpc>
                        <a:spcBef>
                          <a:spcPts val="0"/>
                        </a:spcBef>
                        <a:spcAft>
                          <a:spcPts val="1200"/>
                        </a:spcAft>
                        <a:buNone/>
                      </a:pPr>
                      <a:r>
                        <a:rPr lang="en" sz="1500">
                          <a:solidFill>
                            <a:schemeClr val="dk1"/>
                          </a:solidFill>
                        </a:rPr>
                        <a:t>Oct 26th</a:t>
                      </a:r>
                      <a:endParaRPr sz="11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1200"/>
                        </a:spcAft>
                        <a:buNone/>
                      </a:pPr>
                      <a:r>
                        <a:rPr lang="en" sz="1500">
                          <a:solidFill>
                            <a:schemeClr val="dk1"/>
                          </a:solidFill>
                        </a:rPr>
                        <a:t>Project Proposal Reports</a:t>
                      </a:r>
                      <a:endParaRPr sz="11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37825">
                <a:tc>
                  <a:txBody>
                    <a:bodyPr/>
                    <a:lstStyle/>
                    <a:p>
                      <a:pPr marL="0" lvl="0" indent="0" algn="l" rtl="0">
                        <a:lnSpc>
                          <a:spcPct val="115000"/>
                        </a:lnSpc>
                        <a:spcBef>
                          <a:spcPts val="0"/>
                        </a:spcBef>
                        <a:spcAft>
                          <a:spcPts val="1200"/>
                        </a:spcAft>
                        <a:buNone/>
                      </a:pPr>
                      <a:r>
                        <a:rPr lang="en" sz="1500">
                          <a:solidFill>
                            <a:schemeClr val="dk1"/>
                          </a:solidFill>
                        </a:rPr>
                        <a:t>Week of 7th November</a:t>
                      </a:r>
                      <a:endParaRPr sz="11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1200"/>
                        </a:spcAft>
                        <a:buNone/>
                      </a:pPr>
                      <a:r>
                        <a:rPr lang="en" sz="1500">
                          <a:solidFill>
                            <a:schemeClr val="dk1"/>
                          </a:solidFill>
                        </a:rPr>
                        <a:t>Model working for cycling using assumed kinematics</a:t>
                      </a:r>
                      <a:endParaRPr sz="11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751075">
                <a:tc>
                  <a:txBody>
                    <a:bodyPr/>
                    <a:lstStyle/>
                    <a:p>
                      <a:pPr marL="0" lvl="0" indent="0" algn="l" rtl="0">
                        <a:lnSpc>
                          <a:spcPct val="115000"/>
                        </a:lnSpc>
                        <a:spcBef>
                          <a:spcPts val="0"/>
                        </a:spcBef>
                        <a:spcAft>
                          <a:spcPts val="1200"/>
                        </a:spcAft>
                        <a:buNone/>
                      </a:pPr>
                      <a:r>
                        <a:rPr lang="en" sz="1500">
                          <a:solidFill>
                            <a:schemeClr val="dk1"/>
                          </a:solidFill>
                        </a:rPr>
                        <a:t>Week of 21st November</a:t>
                      </a:r>
                      <a:endParaRPr sz="11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1200"/>
                        </a:spcAft>
                        <a:buNone/>
                      </a:pPr>
                      <a:r>
                        <a:rPr lang="en" sz="1500">
                          <a:solidFill>
                            <a:schemeClr val="dk1"/>
                          </a:solidFill>
                        </a:rPr>
                        <a:t>Pipeline for testing optimization approach (output of EMG from optimizer to compare against literature)</a:t>
                      </a:r>
                      <a:endParaRPr sz="11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744125">
                <a:tc>
                  <a:txBody>
                    <a:bodyPr/>
                    <a:lstStyle/>
                    <a:p>
                      <a:pPr marL="0" lvl="0" indent="0" algn="l" rtl="0">
                        <a:lnSpc>
                          <a:spcPct val="115000"/>
                        </a:lnSpc>
                        <a:spcBef>
                          <a:spcPts val="0"/>
                        </a:spcBef>
                        <a:spcAft>
                          <a:spcPts val="1200"/>
                        </a:spcAft>
                        <a:buNone/>
                      </a:pPr>
                      <a:r>
                        <a:rPr lang="en" sz="1500">
                          <a:solidFill>
                            <a:schemeClr val="dk1"/>
                          </a:solidFill>
                        </a:rPr>
                        <a:t>Nov 24th</a:t>
                      </a:r>
                      <a:endParaRPr sz="11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500">
                          <a:solidFill>
                            <a:schemeClr val="dk1"/>
                          </a:solidFill>
                        </a:rPr>
                        <a:t>Thanksgiving</a:t>
                      </a:r>
                      <a:endParaRPr sz="1500">
                        <a:solidFill>
                          <a:schemeClr val="dk1"/>
                        </a:solidFill>
                      </a:endParaRPr>
                    </a:p>
                    <a:p>
                      <a:pPr marL="0" lvl="0" indent="0" algn="l" rtl="0">
                        <a:spcBef>
                          <a:spcPts val="1200"/>
                        </a:spcBef>
                        <a:spcAft>
                          <a:spcPts val="0"/>
                        </a:spcAft>
                        <a:buNone/>
                      </a:pPr>
                      <a:endParaRPr sz="11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751075">
                <a:tc>
                  <a:txBody>
                    <a:bodyPr/>
                    <a:lstStyle/>
                    <a:p>
                      <a:pPr marL="0" lvl="0" indent="0" algn="l" rtl="0">
                        <a:lnSpc>
                          <a:spcPct val="115000"/>
                        </a:lnSpc>
                        <a:spcBef>
                          <a:spcPts val="0"/>
                        </a:spcBef>
                        <a:spcAft>
                          <a:spcPts val="1200"/>
                        </a:spcAft>
                        <a:buNone/>
                      </a:pPr>
                      <a:r>
                        <a:rPr lang="en" sz="1500">
                          <a:solidFill>
                            <a:schemeClr val="dk1"/>
                          </a:solidFill>
                        </a:rPr>
                        <a:t>Week of Nov 28th</a:t>
                      </a:r>
                      <a:endParaRPr sz="11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1200"/>
                        </a:spcAft>
                        <a:buNone/>
                      </a:pPr>
                      <a:r>
                        <a:rPr lang="en" sz="1500">
                          <a:solidFill>
                            <a:schemeClr val="dk1"/>
                          </a:solidFill>
                        </a:rPr>
                        <a:t>Fine tuning model.  Stretch goal: collect experimental data to get full kinematics + EMG + kinetics data.</a:t>
                      </a:r>
                      <a:endParaRPr sz="11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399800">
                <a:tc>
                  <a:txBody>
                    <a:bodyPr/>
                    <a:lstStyle/>
                    <a:p>
                      <a:pPr marL="0" lvl="0" indent="0" algn="l" rtl="0">
                        <a:lnSpc>
                          <a:spcPct val="115000"/>
                        </a:lnSpc>
                        <a:spcBef>
                          <a:spcPts val="0"/>
                        </a:spcBef>
                        <a:spcAft>
                          <a:spcPts val="1200"/>
                        </a:spcAft>
                        <a:buNone/>
                      </a:pPr>
                      <a:r>
                        <a:rPr lang="en" sz="1500">
                          <a:solidFill>
                            <a:schemeClr val="dk1"/>
                          </a:solidFill>
                        </a:rPr>
                        <a:t>Week of Dec 5th</a:t>
                      </a:r>
                      <a:endParaRPr sz="15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1200"/>
                        </a:spcAft>
                        <a:buNone/>
                      </a:pPr>
                      <a:r>
                        <a:rPr lang="en" sz="1500">
                          <a:solidFill>
                            <a:schemeClr val="dk1"/>
                          </a:solidFill>
                        </a:rPr>
                        <a:t>Finalizing presentation and report</a:t>
                      </a:r>
                      <a:endParaRPr sz="15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399800">
                <a:tc>
                  <a:txBody>
                    <a:bodyPr/>
                    <a:lstStyle/>
                    <a:p>
                      <a:pPr marL="0" lvl="0" indent="0" algn="l" rtl="0">
                        <a:lnSpc>
                          <a:spcPct val="115000"/>
                        </a:lnSpc>
                        <a:spcBef>
                          <a:spcPts val="0"/>
                        </a:spcBef>
                        <a:spcAft>
                          <a:spcPts val="1200"/>
                        </a:spcAft>
                        <a:buNone/>
                      </a:pPr>
                      <a:r>
                        <a:rPr lang="en" sz="1500">
                          <a:solidFill>
                            <a:schemeClr val="dk1"/>
                          </a:solidFill>
                        </a:rPr>
                        <a:t>Dec 6th - 8th</a:t>
                      </a:r>
                      <a:endParaRPr sz="15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tc>
                  <a:txBody>
                    <a:bodyPr/>
                    <a:lstStyle/>
                    <a:p>
                      <a:pPr marL="0" lvl="0" indent="0" algn="l" rtl="0">
                        <a:lnSpc>
                          <a:spcPct val="115000"/>
                        </a:lnSpc>
                        <a:spcBef>
                          <a:spcPts val="0"/>
                        </a:spcBef>
                        <a:spcAft>
                          <a:spcPts val="1200"/>
                        </a:spcAft>
                        <a:buNone/>
                      </a:pPr>
                      <a:r>
                        <a:rPr lang="en" sz="1500">
                          <a:solidFill>
                            <a:schemeClr val="dk1"/>
                          </a:solidFill>
                        </a:rPr>
                        <a:t>Final Project Presentations</a:t>
                      </a:r>
                      <a:endParaRPr sz="1500">
                        <a:solidFill>
                          <a:schemeClr val="dk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8"/>
          <p:cNvSpPr txBox="1">
            <a:spLocks noGrp="1"/>
          </p:cNvSpPr>
          <p:nvPr>
            <p:ph type="title"/>
          </p:nvPr>
        </p:nvSpPr>
        <p:spPr>
          <a:xfrm>
            <a:off x="267163" y="254025"/>
            <a:ext cx="8520600" cy="572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
              <a:t>References</a:t>
            </a:r>
            <a:endParaRPr/>
          </a:p>
        </p:txBody>
      </p:sp>
      <p:sp>
        <p:nvSpPr>
          <p:cNvPr id="130" name="Google Shape;130;p18"/>
          <p:cNvSpPr txBox="1"/>
          <p:nvPr/>
        </p:nvSpPr>
        <p:spPr>
          <a:xfrm>
            <a:off x="46400" y="826725"/>
            <a:ext cx="8520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Video on 1st slide: https://www.youtube.com/watch?v=8SqfJwcwSD8&amp;ab_channel=ActivateSportsClub</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134"/>
        <p:cNvGrpSpPr/>
        <p:nvPr/>
      </p:nvGrpSpPr>
      <p:grpSpPr>
        <a:xfrm>
          <a:off x="0" y="0"/>
          <a:ext cx="0" cy="0"/>
          <a:chOff x="0" y="0"/>
          <a:chExt cx="0" cy="0"/>
        </a:xfrm>
      </p:grpSpPr>
      <p:sp>
        <p:nvSpPr>
          <p:cNvPr id="135" name="Google Shape;135;p19"/>
          <p:cNvSpPr txBox="1">
            <a:spLocks noGrp="1"/>
          </p:cNvSpPr>
          <p:nvPr>
            <p:ph type="title"/>
          </p:nvPr>
        </p:nvSpPr>
        <p:spPr>
          <a:xfrm>
            <a:off x="311700" y="445025"/>
            <a:ext cx="8520600" cy="5727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
              <a:t>Problem Statement</a:t>
            </a:r>
            <a:endParaRPr/>
          </a:p>
        </p:txBody>
      </p:sp>
      <p:sp>
        <p:nvSpPr>
          <p:cNvPr id="136" name="Google Shape;136;p19"/>
          <p:cNvSpPr txBox="1">
            <a:spLocks noGrp="1"/>
          </p:cNvSpPr>
          <p:nvPr>
            <p:ph type="body" idx="1"/>
          </p:nvPr>
        </p:nvSpPr>
        <p:spPr>
          <a:xfrm>
            <a:off x="311700" y="1152475"/>
            <a:ext cx="4260300" cy="3416400"/>
          </a:xfrm>
          <a:prstGeom prst="rect">
            <a:avLst/>
          </a:prstGeom>
        </p:spPr>
        <p:txBody>
          <a:bodyPr spcFirstLastPara="1" wrap="square" lIns="91425" tIns="45700" rIns="91425" bIns="45700" anchor="t" anchorCtr="0">
            <a:noAutofit/>
          </a:bodyPr>
          <a:lstStyle/>
          <a:p>
            <a:pPr marL="0" lvl="0" indent="0" algn="l" rtl="0">
              <a:spcBef>
                <a:spcPts val="600"/>
              </a:spcBef>
              <a:spcAft>
                <a:spcPts val="0"/>
              </a:spcAft>
              <a:buNone/>
            </a:pPr>
            <a:r>
              <a:rPr lang="en" sz="1600"/>
              <a:t>Locomotion is a fundamental task for all human beings.</a:t>
            </a:r>
            <a:endParaRPr sz="1600"/>
          </a:p>
          <a:p>
            <a:pPr marL="0" lvl="0" indent="0" algn="l" rtl="0">
              <a:spcBef>
                <a:spcPts val="600"/>
              </a:spcBef>
              <a:spcAft>
                <a:spcPts val="0"/>
              </a:spcAft>
              <a:buClr>
                <a:schemeClr val="dk1"/>
              </a:buClr>
              <a:buSzPts val="1100"/>
              <a:buFont typeface="Arial"/>
              <a:buNone/>
            </a:pPr>
            <a:r>
              <a:rPr lang="en" sz="1600"/>
              <a:t>We aim to optimize the lower limb muscle action in the human body during physical activities like cycling, using joint kinematics to model the physical exertion and compare against known literature data to build optimized models. </a:t>
            </a:r>
            <a:endParaRPr sz="1800"/>
          </a:p>
          <a:p>
            <a:pPr marL="0" lvl="0" indent="0" algn="l" rtl="0">
              <a:spcBef>
                <a:spcPts val="600"/>
              </a:spcBef>
              <a:spcAft>
                <a:spcPts val="0"/>
              </a:spcAft>
              <a:buNone/>
            </a:pPr>
            <a:endParaRPr sz="1600"/>
          </a:p>
        </p:txBody>
      </p:sp>
      <p:pic>
        <p:nvPicPr>
          <p:cNvPr id="137" name="Google Shape;137;p19"/>
          <p:cNvPicPr preferRelativeResize="0"/>
          <p:nvPr/>
        </p:nvPicPr>
        <p:blipFill>
          <a:blip r:embed="rId3">
            <a:alphaModFix/>
          </a:blip>
          <a:stretch>
            <a:fillRect/>
          </a:stretch>
        </p:blipFill>
        <p:spPr>
          <a:xfrm>
            <a:off x="5279925" y="1152475"/>
            <a:ext cx="3552375" cy="2490275"/>
          </a:xfrm>
          <a:prstGeom prst="rect">
            <a:avLst/>
          </a:prstGeom>
          <a:noFill/>
          <a:ln>
            <a:noFill/>
          </a:ln>
        </p:spPr>
      </p:pic>
    </p:spTree>
  </p:cSld>
  <p:clrMapOvr>
    <a:masterClrMapping/>
  </p:clrMapOvr>
</p:sld>
</file>

<file path=ppt/theme/theme1.xml><?xml version="1.0" encoding="utf-8"?>
<a:theme xmlns:a="http://schemas.openxmlformats.org/drawingml/2006/main" name="CMU PPT Theme">
  <a:themeElements>
    <a:clrScheme name="Custom 1">
      <a:dk1>
        <a:srgbClr val="000000"/>
      </a:dk1>
      <a:lt1>
        <a:srgbClr val="FFFFFF"/>
      </a:lt1>
      <a:dk2>
        <a:srgbClr val="75787B"/>
      </a:dk2>
      <a:lt2>
        <a:srgbClr val="C8C9C7"/>
      </a:lt2>
      <a:accent1>
        <a:srgbClr val="BB0000"/>
      </a:accent1>
      <a:accent2>
        <a:srgbClr val="75787B"/>
      </a:accent2>
      <a:accent3>
        <a:srgbClr val="00833C"/>
      </a:accent3>
      <a:accent4>
        <a:srgbClr val="F2A900"/>
      </a:accent4>
      <a:accent5>
        <a:srgbClr val="002C71"/>
      </a:accent5>
      <a:accent6>
        <a:srgbClr val="C8C9C7"/>
      </a:accent6>
      <a:hlink>
        <a:srgbClr val="BB0000"/>
      </a:hlink>
      <a:folHlink>
        <a:srgbClr val="82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1002</Words>
  <Application>Microsoft Office PowerPoint</Application>
  <PresentationFormat>On-screen Show (16:9)</PresentationFormat>
  <Paragraphs>79</Paragraphs>
  <Slides>10</Slides>
  <Notes>10</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Open Sans Light</vt:lpstr>
      <vt:lpstr>Arial</vt:lpstr>
      <vt:lpstr>Times</vt:lpstr>
      <vt:lpstr>Roboto</vt:lpstr>
      <vt:lpstr>Helvetica Neue Light</vt:lpstr>
      <vt:lpstr>Open Sans</vt:lpstr>
      <vt:lpstr>CMU PPT Theme</vt:lpstr>
      <vt:lpstr>Optimizing Muscle Activations for Cycling 24-785 Project Proposal</vt:lpstr>
      <vt:lpstr>The human body has more muscles than it does degrees-of-freedom (DOF)</vt:lpstr>
      <vt:lpstr>Pedalling a bicycle is a 2D problem that exhibits muscle redundancy</vt:lpstr>
      <vt:lpstr>Model</vt:lpstr>
      <vt:lpstr>Forward dynamics approach uses measured joint kinematics to produce optimal muscle excitations</vt:lpstr>
      <vt:lpstr>Methodology/Tools </vt:lpstr>
      <vt:lpstr>Planned Schedule</vt:lpstr>
      <vt:lpstr>References</vt:lpstr>
      <vt:lpstr>Problem Statement</vt:lpstr>
      <vt:lpstr>Introduction: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Optimizing Muscle Activations for Cycling 24-785 Project Proposal</dc:title>
  <cp:lastModifiedBy>Ravesh Sukhnandan</cp:lastModifiedBy>
  <cp:revision>1</cp:revision>
  <dcterms:modified xsi:type="dcterms:W3CDTF">2022-10-11T16:36:56Z</dcterms:modified>
</cp:coreProperties>
</file>